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bookmarkIdSeed="2">
  <p:sldMasterIdLst>
    <p:sldMasterId id="2147483660" r:id="rId1"/>
  </p:sldMasterIdLst>
  <p:notesMasterIdLst>
    <p:notesMasterId r:id="rId34"/>
  </p:notesMasterIdLst>
  <p:sldIdLst>
    <p:sldId id="341" r:id="rId2"/>
    <p:sldId id="342" r:id="rId3"/>
    <p:sldId id="368" r:id="rId4"/>
    <p:sldId id="398" r:id="rId5"/>
    <p:sldId id="394" r:id="rId6"/>
    <p:sldId id="373" r:id="rId7"/>
    <p:sldId id="412" r:id="rId8"/>
    <p:sldId id="410" r:id="rId9"/>
    <p:sldId id="403" r:id="rId10"/>
    <p:sldId id="402" r:id="rId11"/>
    <p:sldId id="404" r:id="rId12"/>
    <p:sldId id="401" r:id="rId13"/>
    <p:sldId id="411" r:id="rId14"/>
    <p:sldId id="400" r:id="rId15"/>
    <p:sldId id="374" r:id="rId16"/>
    <p:sldId id="405" r:id="rId17"/>
    <p:sldId id="406" r:id="rId18"/>
    <p:sldId id="351" r:id="rId19"/>
    <p:sldId id="350" r:id="rId20"/>
    <p:sldId id="375" r:id="rId21"/>
    <p:sldId id="337" r:id="rId22"/>
    <p:sldId id="338" r:id="rId23"/>
    <p:sldId id="363" r:id="rId24"/>
    <p:sldId id="362" r:id="rId25"/>
    <p:sldId id="365" r:id="rId26"/>
    <p:sldId id="367" r:id="rId27"/>
    <p:sldId id="366" r:id="rId28"/>
    <p:sldId id="364" r:id="rId29"/>
    <p:sldId id="357" r:id="rId30"/>
    <p:sldId id="407" r:id="rId31"/>
    <p:sldId id="358" r:id="rId32"/>
    <p:sldId id="408"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07" autoAdjust="0"/>
    <p:restoredTop sz="94723" autoAdjust="0"/>
  </p:normalViewPr>
  <p:slideViewPr>
    <p:cSldViewPr>
      <p:cViewPr varScale="1">
        <p:scale>
          <a:sx n="63" d="100"/>
          <a:sy n="63" d="100"/>
        </p:scale>
        <p:origin x="-296" y="-60"/>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2" d="100"/>
          <a:sy n="52" d="100"/>
        </p:scale>
        <p:origin x="-2664" y="-6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 xmlns:p14="http://schemas.microsoft.com/office/powerpoint/2010/main" val="151944071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val="1504218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val="3234015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val="3414584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82220" y="5353963"/>
            <a:ext cx="11631168"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grpSp>
        <p:nvGrpSpPr>
          <p:cNvPr id="15" name="Group 14"/>
          <p:cNvGrpSpPr>
            <a:grpSpLocks noChangeAspect="1"/>
          </p:cNvGrpSpPr>
          <p:nvPr/>
        </p:nvGrpSpPr>
        <p:grpSpPr bwMode="hidden">
          <a:xfrm>
            <a:off x="282220" y="714191"/>
            <a:ext cx="11631168"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8839200" y="1447801"/>
            <a:ext cx="27432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1447800"/>
            <a:ext cx="80264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r>
              <a:rPr/>
              <a:t>Title Text</a:t>
            </a:r>
          </a:p>
        </p:txBody>
      </p:sp>
      <p:sp>
        <p:nvSpPr>
          <p:cNvPr id="19" name="Shape 19"/>
          <p:cNvSpPr>
            <a:spLocks noGrp="1"/>
          </p:cNvSpPr>
          <p:nvPr>
            <p:ph type="body" idx="1"/>
          </p:nvPr>
        </p:nvSpPr>
        <p:spPr>
          <a:prstGeom prst="rect">
            <a:avLst/>
          </a:prstGeom>
        </p:spPr>
        <p:txBody>
          <a:bodyPr/>
          <a:lstStyle/>
          <a:p>
            <a:pPr lvl="0"/>
            <a:r>
              <a:rPr/>
              <a:t>Body Level One</a:t>
            </a:r>
          </a:p>
          <a:p>
            <a:pPr lvl="1"/>
            <a:r>
              <a:rPr/>
              <a:t>Body Level Two</a:t>
            </a:r>
          </a:p>
          <a:p>
            <a:pPr lvl="2"/>
            <a:r>
              <a:rPr/>
              <a:t>Body Level Three</a:t>
            </a:r>
          </a:p>
          <a:p>
            <a:pPr lvl="3"/>
            <a:r>
              <a:rPr/>
              <a:t>Body Level Four</a:t>
            </a:r>
          </a:p>
          <a:p>
            <a:pPr lvl="4"/>
            <a:r>
              <a:rPr/>
              <a:t>Body Level Five</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228600"/>
            <a:ext cx="11594592"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8063251" y="4203592"/>
            <a:ext cx="383523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3492427" y="4075290"/>
            <a:ext cx="7392687"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3771637" y="4087562"/>
            <a:ext cx="729064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7479319" y="4074175"/>
            <a:ext cx="4410667"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82220" y="4058555"/>
            <a:ext cx="11631168"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920043" y="2463560"/>
            <a:ext cx="103632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
        <p:nvSpPr>
          <p:cNvPr id="9" name="Content Placeholder 8"/>
          <p:cNvSpPr>
            <a:spLocks noGrp="1"/>
          </p:cNvSpPr>
          <p:nvPr>
            <p:ph sz="quarter" idx="13"/>
          </p:nvPr>
        </p:nvSpPr>
        <p:spPr>
          <a:xfrm>
            <a:off x="902207" y="2679192"/>
            <a:ext cx="5096256"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193536" y="2679192"/>
            <a:ext cx="5096256"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82220" y="714191"/>
            <a:ext cx="11631168"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
        <p:nvSpPr>
          <p:cNvPr id="4" name="Text Placeholder 3"/>
          <p:cNvSpPr>
            <a:spLocks noGrp="1"/>
          </p:cNvSpPr>
          <p:nvPr>
            <p:ph type="body" sz="half" idx="2"/>
          </p:nvPr>
        </p:nvSpPr>
        <p:spPr>
          <a:xfrm>
            <a:off x="1219200" y="3581401"/>
            <a:ext cx="44704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82220" y="714191"/>
            <a:ext cx="11631168"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82220" y="5353963"/>
            <a:ext cx="11631168"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
        <p:nvSpPr>
          <p:cNvPr id="3" name="Picture Placeholder 2"/>
          <p:cNvSpPr>
            <a:spLocks noGrp="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304800" y="228600"/>
            <a:ext cx="11594592"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82220" y="1679429"/>
            <a:ext cx="11631168"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609600" y="338328"/>
            <a:ext cx="109728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6884896" y="6250165"/>
            <a:ext cx="5048920" cy="365125"/>
          </a:xfrm>
          <a:prstGeom prst="rect">
            <a:avLst/>
          </a:prstGeom>
        </p:spPr>
        <p:txBody>
          <a:bodyPr vert="horz" lIns="91440" tIns="45720" rIns="91440" bIns="45720" rtlCol="0" anchor="ctr"/>
          <a:lstStyle>
            <a:lvl1pPr algn="r">
              <a:defRPr sz="1000">
                <a:solidFill>
                  <a:schemeClr val="tx2"/>
                </a:solidFill>
              </a:defRPr>
            </a:lvl1pPr>
          </a:lstStyle>
          <a:p>
            <a:endParaRPr lang="en-US"/>
          </a:p>
        </p:txBody>
      </p:sp>
      <p:sp>
        <p:nvSpPr>
          <p:cNvPr id="5" name="Footer Placeholder 4"/>
          <p:cNvSpPr>
            <a:spLocks noGrp="1"/>
          </p:cNvSpPr>
          <p:nvPr>
            <p:ph type="ftr" sz="quarter" idx="3"/>
          </p:nvPr>
        </p:nvSpPr>
        <p:spPr>
          <a:xfrm>
            <a:off x="258185" y="6250165"/>
            <a:ext cx="504892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5321451" y="6250164"/>
            <a:ext cx="1549101" cy="365125"/>
          </a:xfrm>
          <a:prstGeom prst="rect">
            <a:avLst/>
          </a:prstGeom>
        </p:spPr>
        <p:txBody>
          <a:bodyPr vert="horz" lIns="91440" tIns="45720" rIns="91440" bIns="45720" rtlCol="0" anchor="ctr"/>
          <a:lstStyle>
            <a:lvl1pPr algn="ctr">
              <a:defRPr sz="1000">
                <a:solidFill>
                  <a:schemeClr val="tx2"/>
                </a:solidFill>
              </a:defRPr>
            </a:lvl1p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rgbClr val="888888"/>
              </a:solidFill>
              <a:latin typeface="Calibri"/>
              <a:ea typeface="Calibri"/>
              <a:cs typeface="Calibri"/>
              <a:sym typeface="Calibri"/>
            </a:endParaRPr>
          </a:p>
        </p:txBody>
      </p:sp>
      <p:sp>
        <p:nvSpPr>
          <p:cNvPr id="3" name="Text Placeholder 2"/>
          <p:cNvSpPr>
            <a:spLocks noGrp="1"/>
          </p:cNvSpPr>
          <p:nvPr>
            <p:ph type="body" idx="1"/>
          </p:nvPr>
        </p:nvSpPr>
        <p:spPr>
          <a:xfrm>
            <a:off x="1162757" y="2675467"/>
            <a:ext cx="9877777"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Salesforce</a:t>
            </a:r>
            <a:r>
              <a:rPr lang="en-US" dirty="0" smtClean="0"/>
              <a:t> </a:t>
            </a:r>
            <a:r>
              <a:rPr lang="en-US" dirty="0" err="1" smtClean="0"/>
              <a:t>BootCamp</a:t>
            </a:r>
            <a:endParaRPr lang="en-US" dirty="0"/>
          </a:p>
        </p:txBody>
      </p:sp>
      <p:pic>
        <p:nvPicPr>
          <p:cNvPr id="102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70638" y="2708920"/>
            <a:ext cx="9005882" cy="16280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534189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Standard database tables (</a:t>
            </a:r>
            <a:r>
              <a:rPr lang="en-IN" dirty="0" err="1" smtClean="0"/>
              <a:t>sobjects</a:t>
            </a:r>
            <a:r>
              <a:rPr lang="en-IN" dirty="0" smtClean="0"/>
              <a:t>) which are part of </a:t>
            </a:r>
            <a:r>
              <a:rPr lang="en-IN" dirty="0" err="1" smtClean="0"/>
              <a:t>salesforce</a:t>
            </a:r>
            <a:r>
              <a:rPr lang="en-IN" dirty="0" smtClean="0"/>
              <a:t> application by default</a:t>
            </a:r>
            <a:endParaRPr lang="en-US" dirty="0"/>
          </a:p>
        </p:txBody>
      </p:sp>
      <p:sp>
        <p:nvSpPr>
          <p:cNvPr id="3" name="Text Placeholder 2"/>
          <p:cNvSpPr>
            <a:spLocks noGrp="1"/>
          </p:cNvSpPr>
          <p:nvPr>
            <p:ph type="body" idx="1"/>
          </p:nvPr>
        </p:nvSpPr>
        <p:spPr/>
        <p:txBody>
          <a:bodyPr>
            <a:normAutofit lnSpcReduction="10000"/>
          </a:bodyPr>
          <a:lstStyle/>
          <a:p>
            <a:r>
              <a:rPr lang="en-US" dirty="0" smtClean="0"/>
              <a:t>The Sales cloud: Account, Contact, Campaign, Lead, Opportunity, Quotes, Data.com, Workflow and Approvals, E-mail &amp; Calendaring, Analytics and Partner Management.</a:t>
            </a:r>
          </a:p>
          <a:p>
            <a:r>
              <a:rPr lang="en-IN" dirty="0" smtClean="0"/>
              <a:t>The tables together are grouped by APP-&gt;Tab to provide specific business functionality like sales /service.</a:t>
            </a:r>
            <a:endParaRPr lang="en-US" dirty="0" smtClean="0"/>
          </a:p>
          <a:p>
            <a:r>
              <a:rPr lang="en-US" dirty="0" smtClean="0"/>
              <a:t> </a:t>
            </a:r>
          </a:p>
          <a:p>
            <a:r>
              <a:rPr lang="en-US" dirty="0" smtClean="0"/>
              <a:t>The Service cloud: Cases, Solutions, Visual Workforce, Contract &amp; Entitlements, Social monitoring, Knowledge, E-mail &amp; Calendaring, Analytics and Partner Management.</a:t>
            </a:r>
          </a:p>
          <a:p>
            <a:endParaRPr lang="en-US" dirty="0"/>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Key Tables(SOBJECTS) in </a:t>
            </a:r>
            <a:r>
              <a:rPr lang="en-IN" dirty="0" err="1" smtClean="0"/>
              <a:t>salesforce</a:t>
            </a:r>
            <a:endParaRPr lang="en-US" dirty="0"/>
          </a:p>
        </p:txBody>
      </p:sp>
      <p:sp>
        <p:nvSpPr>
          <p:cNvPr id="3" name="Text Placeholder 2"/>
          <p:cNvSpPr>
            <a:spLocks noGrp="1"/>
          </p:cNvSpPr>
          <p:nvPr>
            <p:ph type="body" idx="1"/>
          </p:nvPr>
        </p:nvSpPr>
        <p:spPr>
          <a:xfrm>
            <a:off x="983432" y="1988840"/>
            <a:ext cx="9877777" cy="4182533"/>
          </a:xfrm>
        </p:spPr>
        <p:txBody>
          <a:bodyPr>
            <a:normAutofit fontScale="92500"/>
          </a:bodyPr>
          <a:lstStyle/>
          <a:p>
            <a:r>
              <a:rPr lang="en-IN" dirty="0" smtClean="0"/>
              <a:t>Below are the main objects of </a:t>
            </a:r>
            <a:r>
              <a:rPr lang="en-IN" dirty="0" err="1" smtClean="0"/>
              <a:t>salesforce</a:t>
            </a:r>
            <a:r>
              <a:rPr lang="en-IN" dirty="0" smtClean="0"/>
              <a:t> provided by the application.</a:t>
            </a:r>
          </a:p>
          <a:p>
            <a:r>
              <a:rPr lang="en-IN" dirty="0" smtClean="0"/>
              <a:t>Account:</a:t>
            </a:r>
            <a:r>
              <a:rPr lang="en-US" dirty="0" smtClean="0"/>
              <a:t>Use accounts to store information about customers or individuals you do business with. </a:t>
            </a:r>
          </a:p>
          <a:p>
            <a:r>
              <a:rPr lang="en-IN" dirty="0" err="1" smtClean="0"/>
              <a:t>Contact:Point</a:t>
            </a:r>
            <a:r>
              <a:rPr lang="en-IN" dirty="0" smtClean="0"/>
              <a:t> of contact under an account for interactions.</a:t>
            </a:r>
          </a:p>
          <a:p>
            <a:r>
              <a:rPr lang="en-IN" dirty="0" smtClean="0"/>
              <a:t>Lead: Someone who is interested in your company product or service but is not yet a customer.(Lead gets converted to Account/Contact/</a:t>
            </a:r>
            <a:r>
              <a:rPr lang="en-IN" dirty="0" err="1" smtClean="0"/>
              <a:t>Opporrunity</a:t>
            </a:r>
            <a:r>
              <a:rPr lang="en-IN" dirty="0" smtClean="0"/>
              <a:t> in </a:t>
            </a:r>
            <a:r>
              <a:rPr lang="en-IN" dirty="0" err="1" smtClean="0"/>
              <a:t>salesforce</a:t>
            </a:r>
            <a:r>
              <a:rPr lang="en-IN" dirty="0" smtClean="0"/>
              <a:t> )</a:t>
            </a:r>
          </a:p>
          <a:p>
            <a:r>
              <a:rPr lang="en-IN" dirty="0" err="1" smtClean="0"/>
              <a:t>Opportunity:Potential</a:t>
            </a:r>
            <a:r>
              <a:rPr lang="en-IN" dirty="0" smtClean="0"/>
              <a:t> revenue generated event related to prod or service of your company.</a:t>
            </a:r>
          </a:p>
          <a:p>
            <a:r>
              <a:rPr lang="en-IN" dirty="0" smtClean="0"/>
              <a:t>Case: An issue related to a service or product . Cases can be </a:t>
            </a:r>
            <a:r>
              <a:rPr lang="en-IN" dirty="0" err="1" smtClean="0"/>
              <a:t>assinged</a:t>
            </a:r>
            <a:r>
              <a:rPr lang="en-IN" dirty="0" smtClean="0"/>
              <a:t> to specialist teams and can be monitored or escalated till the issue is resolved.</a:t>
            </a:r>
          </a:p>
          <a:p>
            <a:endParaRPr lang="en-IN" dirty="0" smtClean="0"/>
          </a:p>
          <a:p>
            <a:endParaRPr lang="en-IN" dirty="0" smtClean="0"/>
          </a:p>
          <a:p>
            <a:endParaRPr lang="en-IN" dirty="0" smtClean="0"/>
          </a:p>
          <a:p>
            <a:endParaRPr lang="en-IN" dirty="0" smtClean="0"/>
          </a:p>
          <a:p>
            <a:endParaRPr lang="en-US" dirty="0"/>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IN" dirty="0" smtClean="0"/>
              <a:t>Main OOB entities in </a:t>
            </a:r>
            <a:r>
              <a:rPr lang="en-IN" dirty="0" err="1" smtClean="0"/>
              <a:t>salesforce</a:t>
            </a:r>
            <a:endParaRPr lang="en-US" dirty="0"/>
          </a:p>
        </p:txBody>
      </p:sp>
      <p:pic>
        <p:nvPicPr>
          <p:cNvPr id="1026" name="Picture 2"/>
          <p:cNvPicPr>
            <a:picLocks noChangeAspect="1" noChangeArrowheads="1"/>
          </p:cNvPicPr>
          <p:nvPr/>
        </p:nvPicPr>
        <p:blipFill>
          <a:blip r:embed="rId2"/>
          <a:srcRect/>
          <a:stretch>
            <a:fillRect/>
          </a:stretch>
        </p:blipFill>
        <p:spPr bwMode="auto">
          <a:xfrm>
            <a:off x="911424" y="1556792"/>
            <a:ext cx="10441160" cy="50630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smtClean="0"/>
              <a:t>In </a:t>
            </a:r>
            <a:r>
              <a:rPr lang="en-IN" dirty="0" err="1" smtClean="0"/>
              <a:t>salesforce</a:t>
            </a:r>
            <a:r>
              <a:rPr lang="en-IN" dirty="0" smtClean="0"/>
              <a:t> </a:t>
            </a:r>
            <a:r>
              <a:rPr lang="en-IN" dirty="0" err="1" smtClean="0"/>
              <a:t>applicaiton</a:t>
            </a:r>
            <a:r>
              <a:rPr lang="en-IN" dirty="0" smtClean="0"/>
              <a:t> setup -&gt; object manager</a:t>
            </a:r>
          </a:p>
          <a:p>
            <a:r>
              <a:rPr lang="en-IN" dirty="0" smtClean="0"/>
              <a:t>In schema browser</a:t>
            </a:r>
          </a:p>
          <a:p>
            <a:r>
              <a:rPr lang="en-IN" dirty="0" smtClean="0"/>
              <a:t>Workbench</a:t>
            </a:r>
            <a:endParaRPr lang="en-US" dirty="0"/>
          </a:p>
        </p:txBody>
      </p:sp>
      <p:sp>
        <p:nvSpPr>
          <p:cNvPr id="3" name="Title 2"/>
          <p:cNvSpPr>
            <a:spLocks noGrp="1"/>
          </p:cNvSpPr>
          <p:nvPr>
            <p:ph type="title"/>
          </p:nvPr>
        </p:nvSpPr>
        <p:spPr/>
        <p:txBody>
          <a:bodyPr/>
          <a:lstStyle/>
          <a:p>
            <a:r>
              <a:rPr lang="en-IN" dirty="0" smtClean="0"/>
              <a:t>View the object configuration</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0" y="612775"/>
            <a:ext cx="12192000" cy="5632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hape 80"/>
          <p:cNvSpPr>
            <a:spLocks noChangeArrowheads="1"/>
          </p:cNvSpPr>
          <p:nvPr/>
        </p:nvSpPr>
        <p:spPr bwMode="auto">
          <a:xfrm>
            <a:off x="1981232" y="349406"/>
            <a:ext cx="1746582" cy="301314"/>
          </a:xfrm>
          <a:prstGeom prst="rect">
            <a:avLst/>
          </a:prstGeom>
          <a:noFill/>
          <a:ln w="12700">
            <a:noFill/>
            <a:miter lim="400000"/>
            <a:headEnd/>
            <a:tailEnd/>
          </a:ln>
        </p:spPr>
        <p:txBody>
          <a:bodyPr wrap="none" lIns="42520" tIns="42520" rIns="42520" bIns="42520" anchor="ctr">
            <a:spAutoFit/>
          </a:bodyPr>
          <a:lstStyle/>
          <a:p>
            <a:pPr algn="ctr" eaLnBrk="1" hangingPunct="1"/>
            <a:r>
              <a:rPr lang="en-US" b="1">
                <a:solidFill>
                  <a:srgbClr val="0069D9"/>
                </a:solidFill>
                <a:latin typeface="Helvetica" pitchFamily="34" charset="0"/>
                <a:cs typeface="Helvetica" pitchFamily="34" charset="0"/>
                <a:sym typeface="Helvetica" pitchFamily="34" charset="0"/>
              </a:rPr>
              <a:t>Salesforce Editions</a:t>
            </a:r>
          </a:p>
        </p:txBody>
      </p:sp>
      <p:pic>
        <p:nvPicPr>
          <p:cNvPr id="9219" name="image7.png"/>
          <p:cNvPicPr>
            <a:picLocks noChangeAspect="1" noChangeArrowheads="1"/>
          </p:cNvPicPr>
          <p:nvPr/>
        </p:nvPicPr>
        <p:blipFill>
          <a:blip r:embed="rId2"/>
          <a:srcRect/>
          <a:stretch>
            <a:fillRect/>
          </a:stretch>
        </p:blipFill>
        <p:spPr bwMode="auto">
          <a:xfrm>
            <a:off x="0" y="6168182"/>
            <a:ext cx="12192000" cy="700980"/>
          </a:xfrm>
          <a:prstGeom prst="rect">
            <a:avLst/>
          </a:prstGeom>
          <a:noFill/>
          <a:ln w="12700">
            <a:noFill/>
            <a:miter lim="400000"/>
            <a:headEnd/>
            <a:tailEnd/>
          </a:ln>
        </p:spPr>
      </p:pic>
      <p:sp>
        <p:nvSpPr>
          <p:cNvPr id="82" name="Shape 82"/>
          <p:cNvSpPr>
            <a:spLocks noGrp="1"/>
          </p:cNvSpPr>
          <p:nvPr>
            <p:ph type="body" idx="1"/>
          </p:nvPr>
        </p:nvSpPr>
        <p:spPr>
          <a:xfrm>
            <a:off x="797719" y="1346151"/>
            <a:ext cx="10406063" cy="4420195"/>
          </a:xfrm>
        </p:spPr>
        <p:txBody>
          <a:bodyPr>
            <a:normAutofit/>
          </a:bodyPr>
          <a:lstStyle/>
          <a:p>
            <a:pPr marL="205865" indent="-205865" defTabSz="405850">
              <a:spcBef>
                <a:spcPts val="2846"/>
              </a:spcBef>
              <a:defRPr sz="1800"/>
            </a:pPr>
            <a:r>
              <a:rPr sz="1700" dirty="0" smtClean="0">
                <a:solidFill>
                  <a:sysClr val="windowText" lastClr="000000"/>
                </a:solidFill>
              </a:rPr>
              <a:t>Developer </a:t>
            </a:r>
            <a:r>
              <a:rPr sz="1700" dirty="0">
                <a:solidFill>
                  <a:sysClr val="windowText" lastClr="000000"/>
                </a:solidFill>
              </a:rPr>
              <a:t>Edition</a:t>
            </a:r>
          </a:p>
          <a:p>
            <a:pPr marL="205865" indent="-205865" defTabSz="405850">
              <a:spcBef>
                <a:spcPts val="2846"/>
              </a:spcBef>
              <a:defRPr sz="1800"/>
            </a:pPr>
            <a:r>
              <a:rPr sz="1700" dirty="0">
                <a:solidFill>
                  <a:sysClr val="windowText" lastClr="000000"/>
                </a:solidFill>
              </a:rPr>
              <a:t>Personal Edition</a:t>
            </a:r>
          </a:p>
          <a:p>
            <a:pPr marL="205865" indent="-205865" defTabSz="405850">
              <a:spcBef>
                <a:spcPts val="2846"/>
              </a:spcBef>
              <a:defRPr sz="1800"/>
            </a:pPr>
            <a:r>
              <a:rPr sz="1700" dirty="0">
                <a:solidFill>
                  <a:sysClr val="windowText" lastClr="000000"/>
                </a:solidFill>
              </a:rPr>
              <a:t>Professional Edition</a:t>
            </a:r>
          </a:p>
          <a:p>
            <a:pPr marL="205865" indent="-205865" defTabSz="405850">
              <a:spcBef>
                <a:spcPts val="2846"/>
              </a:spcBef>
              <a:defRPr sz="1800"/>
            </a:pPr>
            <a:r>
              <a:rPr sz="1700" dirty="0">
                <a:solidFill>
                  <a:sysClr val="windowText" lastClr="000000"/>
                </a:solidFill>
              </a:rPr>
              <a:t>Enterprise Edition</a:t>
            </a:r>
          </a:p>
          <a:p>
            <a:pPr marL="205865" indent="-205865" defTabSz="405850">
              <a:spcBef>
                <a:spcPts val="2846"/>
              </a:spcBef>
              <a:defRPr sz="1800"/>
            </a:pPr>
            <a:r>
              <a:rPr sz="1700" dirty="0">
                <a:solidFill>
                  <a:sysClr val="windowText" lastClr="000000"/>
                </a:solidFill>
              </a:rPr>
              <a:t>Unlimited </a:t>
            </a:r>
            <a:r>
              <a:rPr sz="1700" dirty="0" smtClean="0">
                <a:solidFill>
                  <a:sysClr val="windowText" lastClr="000000"/>
                </a:solidFill>
              </a:rPr>
              <a:t>Edition</a:t>
            </a:r>
            <a:endParaRPr sz="1700" dirty="0">
              <a:solidFill>
                <a:sysClr val="windowText" lastClr="000000"/>
              </a:solidFil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iterate>
                                    <p:tmAbs val="0"/>
                                  </p:iterate>
                                  <p:childTnLst>
                                    <p:set>
                                      <p:cBhvr>
                                        <p:cTn id="6" fill="hold"/>
                                        <p:tgtEl>
                                          <p:spTgt spid="82">
                                            <p:bg/>
                                          </p:spTgt>
                                        </p:tgtEl>
                                        <p:attrNameLst>
                                          <p:attrName>style.visibility</p:attrName>
                                        </p:attrNameLst>
                                      </p:cBhvr>
                                      <p:to>
                                        <p:strVal val="visible"/>
                                      </p:to>
                                    </p:set>
                                    <p:anim calcmode="lin" valueType="num">
                                      <p:cBhvr>
                                        <p:cTn id="7" dur="1000" fill="hold"/>
                                        <p:tgtEl>
                                          <p:spTgt spid="82">
                                            <p:bg/>
                                          </p:spTgt>
                                        </p:tgtEl>
                                        <p:attrNameLst>
                                          <p:attrName>ppt_w</p:attrName>
                                        </p:attrNameLst>
                                      </p:cBhvr>
                                      <p:tavLst>
                                        <p:tav tm="0">
                                          <p:val>
                                            <p:fltVal val="0"/>
                                          </p:val>
                                        </p:tav>
                                        <p:tav tm="100000">
                                          <p:val>
                                            <p:strVal val="#ppt_w"/>
                                          </p:val>
                                        </p:tav>
                                      </p:tavLst>
                                    </p:anim>
                                    <p:anim calcmode="lin" valueType="num">
                                      <p:cBhvr>
                                        <p:cTn id="8" dur="1000" fill="hold"/>
                                        <p:tgtEl>
                                          <p:spTgt spid="82">
                                            <p:bg/>
                                          </p:spTgt>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32" fill="hold" grpId="0" nodeType="clickEffect">
                                  <p:stCondLst>
                                    <p:cond delay="0"/>
                                  </p:stCondLst>
                                  <p:iterate>
                                    <p:tmAbs val="0"/>
                                  </p:iterate>
                                  <p:childTnLst>
                                    <p:set>
                                      <p:cBhvr>
                                        <p:cTn id="12" fill="hold"/>
                                        <p:tgtEl>
                                          <p:spTgt spid="82">
                                            <p:txEl>
                                              <p:pRg st="0" end="0"/>
                                            </p:txEl>
                                          </p:spTgt>
                                        </p:tgtEl>
                                        <p:attrNameLst>
                                          <p:attrName>style.visibility</p:attrName>
                                        </p:attrNameLst>
                                      </p:cBhvr>
                                      <p:to>
                                        <p:strVal val="visible"/>
                                      </p:to>
                                    </p:set>
                                    <p:anim calcmode="lin" valueType="num">
                                      <p:cBhvr>
                                        <p:cTn id="13" dur="1000" fill="hold"/>
                                        <p:tgtEl>
                                          <p:spTgt spid="82">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82">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32" fill="hold" grpId="0" nodeType="clickEffect">
                                  <p:stCondLst>
                                    <p:cond delay="0"/>
                                  </p:stCondLst>
                                  <p:iterate>
                                    <p:tmAbs val="0"/>
                                  </p:iterate>
                                  <p:childTnLst>
                                    <p:set>
                                      <p:cBhvr>
                                        <p:cTn id="18" fill="hold"/>
                                        <p:tgtEl>
                                          <p:spTgt spid="82">
                                            <p:txEl>
                                              <p:pRg st="1" end="1"/>
                                            </p:txEl>
                                          </p:spTgt>
                                        </p:tgtEl>
                                        <p:attrNameLst>
                                          <p:attrName>style.visibility</p:attrName>
                                        </p:attrNameLst>
                                      </p:cBhvr>
                                      <p:to>
                                        <p:strVal val="visible"/>
                                      </p:to>
                                    </p:set>
                                    <p:anim calcmode="lin" valueType="num">
                                      <p:cBhvr>
                                        <p:cTn id="19" dur="1000" fill="hold"/>
                                        <p:tgtEl>
                                          <p:spTgt spid="82">
                                            <p:txEl>
                                              <p:pRg st="1" end="1"/>
                                            </p:txEl>
                                          </p:spTgt>
                                        </p:tgtEl>
                                        <p:attrNameLst>
                                          <p:attrName>ppt_w</p:attrName>
                                        </p:attrNameLst>
                                      </p:cBhvr>
                                      <p:tavLst>
                                        <p:tav tm="0">
                                          <p:val>
                                            <p:fltVal val="0"/>
                                          </p:val>
                                        </p:tav>
                                        <p:tav tm="100000">
                                          <p:val>
                                            <p:strVal val="#ppt_w"/>
                                          </p:val>
                                        </p:tav>
                                      </p:tavLst>
                                    </p:anim>
                                    <p:anim calcmode="lin" valueType="num">
                                      <p:cBhvr>
                                        <p:cTn id="20" dur="1000" fill="hold"/>
                                        <p:tgtEl>
                                          <p:spTgt spid="82">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32" fill="hold" grpId="0" nodeType="clickEffect">
                                  <p:stCondLst>
                                    <p:cond delay="0"/>
                                  </p:stCondLst>
                                  <p:iterate>
                                    <p:tmAbs val="0"/>
                                  </p:iterate>
                                  <p:childTnLst>
                                    <p:set>
                                      <p:cBhvr>
                                        <p:cTn id="24" fill="hold"/>
                                        <p:tgtEl>
                                          <p:spTgt spid="82">
                                            <p:txEl>
                                              <p:pRg st="2" end="2"/>
                                            </p:txEl>
                                          </p:spTgt>
                                        </p:tgtEl>
                                        <p:attrNameLst>
                                          <p:attrName>style.visibility</p:attrName>
                                        </p:attrNameLst>
                                      </p:cBhvr>
                                      <p:to>
                                        <p:strVal val="visible"/>
                                      </p:to>
                                    </p:set>
                                    <p:anim calcmode="lin" valueType="num">
                                      <p:cBhvr>
                                        <p:cTn id="25" dur="1000" fill="hold"/>
                                        <p:tgtEl>
                                          <p:spTgt spid="82">
                                            <p:txEl>
                                              <p:pRg st="2" end="2"/>
                                            </p:txEl>
                                          </p:spTgt>
                                        </p:tgtEl>
                                        <p:attrNameLst>
                                          <p:attrName>ppt_w</p:attrName>
                                        </p:attrNameLst>
                                      </p:cBhvr>
                                      <p:tavLst>
                                        <p:tav tm="0">
                                          <p:val>
                                            <p:fltVal val="0"/>
                                          </p:val>
                                        </p:tav>
                                        <p:tav tm="100000">
                                          <p:val>
                                            <p:strVal val="#ppt_w"/>
                                          </p:val>
                                        </p:tav>
                                      </p:tavLst>
                                    </p:anim>
                                    <p:anim calcmode="lin" valueType="num">
                                      <p:cBhvr>
                                        <p:cTn id="26" dur="1000" fill="hold"/>
                                        <p:tgtEl>
                                          <p:spTgt spid="82">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32" fill="hold" grpId="0" nodeType="clickEffect">
                                  <p:stCondLst>
                                    <p:cond delay="0"/>
                                  </p:stCondLst>
                                  <p:iterate>
                                    <p:tmAbs val="0"/>
                                  </p:iterate>
                                  <p:childTnLst>
                                    <p:set>
                                      <p:cBhvr>
                                        <p:cTn id="30" fill="hold"/>
                                        <p:tgtEl>
                                          <p:spTgt spid="82">
                                            <p:txEl>
                                              <p:pRg st="3" end="3"/>
                                            </p:txEl>
                                          </p:spTgt>
                                        </p:tgtEl>
                                        <p:attrNameLst>
                                          <p:attrName>style.visibility</p:attrName>
                                        </p:attrNameLst>
                                      </p:cBhvr>
                                      <p:to>
                                        <p:strVal val="visible"/>
                                      </p:to>
                                    </p:set>
                                    <p:anim calcmode="lin" valueType="num">
                                      <p:cBhvr>
                                        <p:cTn id="31" dur="1000" fill="hold"/>
                                        <p:tgtEl>
                                          <p:spTgt spid="82">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82">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32" fill="hold" grpId="0" nodeType="clickEffect">
                                  <p:stCondLst>
                                    <p:cond delay="0"/>
                                  </p:stCondLst>
                                  <p:iterate>
                                    <p:tmAbs val="0"/>
                                  </p:iterate>
                                  <p:childTnLst>
                                    <p:set>
                                      <p:cBhvr>
                                        <p:cTn id="36" fill="hold"/>
                                        <p:tgtEl>
                                          <p:spTgt spid="82">
                                            <p:txEl>
                                              <p:pRg st="4" end="4"/>
                                            </p:txEl>
                                          </p:spTgt>
                                        </p:tgtEl>
                                        <p:attrNameLst>
                                          <p:attrName>style.visibility</p:attrName>
                                        </p:attrNameLst>
                                      </p:cBhvr>
                                      <p:to>
                                        <p:strVal val="visible"/>
                                      </p:to>
                                    </p:set>
                                    <p:anim calcmode="lin" valueType="num">
                                      <p:cBhvr>
                                        <p:cTn id="37" dur="1000" fill="hold"/>
                                        <p:tgtEl>
                                          <p:spTgt spid="82">
                                            <p:txEl>
                                              <p:pRg st="4" end="4"/>
                                            </p:txEl>
                                          </p:spTgt>
                                        </p:tgtEl>
                                        <p:attrNameLst>
                                          <p:attrName>ppt_w</p:attrName>
                                        </p:attrNameLst>
                                      </p:cBhvr>
                                      <p:tavLst>
                                        <p:tav tm="0">
                                          <p:val>
                                            <p:fltVal val="0"/>
                                          </p:val>
                                        </p:tav>
                                        <p:tav tm="100000">
                                          <p:val>
                                            <p:strVal val="#ppt_w"/>
                                          </p:val>
                                        </p:tav>
                                      </p:tavLst>
                                    </p:anim>
                                    <p:anim calcmode="lin" valueType="num">
                                      <p:cBhvr>
                                        <p:cTn id="38" dur="1000" fill="hold"/>
                                        <p:tgtEl>
                                          <p:spTgt spid="82">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uild="p" bldLvl="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553" y="392981"/>
            <a:ext cx="10515599" cy="975643"/>
          </a:xfrm>
        </p:spPr>
        <p:txBody>
          <a:bodyPr/>
          <a:lstStyle/>
          <a:p>
            <a:r>
              <a:rPr lang="en-US" dirty="0" err="1" smtClean="0"/>
              <a:t>Salesforce</a:t>
            </a:r>
            <a:r>
              <a:rPr lang="en-US" dirty="0" smtClean="0"/>
              <a:t>  Licenses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cstate="print"/>
          <a:stretch>
            <a:fillRect/>
          </a:stretch>
        </p:blipFill>
        <p:spPr>
          <a:xfrm>
            <a:off x="647553" y="1340768"/>
            <a:ext cx="11548057" cy="5235774"/>
          </a:xfrm>
          <a:prstGeom prst="rect">
            <a:avLst/>
          </a:prstGeom>
        </p:spPr>
      </p:pic>
    </p:spTree>
    <p:extLst>
      <p:ext uri="{BB962C8B-B14F-4D97-AF65-F5344CB8AC3E}">
        <p14:creationId xmlns="" xmlns:p14="http://schemas.microsoft.com/office/powerpoint/2010/main" val="27267360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Sandboxes in </a:t>
            </a:r>
            <a:r>
              <a:rPr lang="en-IN" dirty="0" err="1" smtClean="0"/>
              <a:t>salesforce</a:t>
            </a:r>
            <a:endParaRPr lang="en-US" dirty="0"/>
          </a:p>
        </p:txBody>
      </p:sp>
      <p:pic>
        <p:nvPicPr>
          <p:cNvPr id="1026" name="Picture 2"/>
          <p:cNvPicPr>
            <a:picLocks noChangeAspect="1" noChangeArrowheads="1"/>
          </p:cNvPicPr>
          <p:nvPr/>
        </p:nvPicPr>
        <p:blipFill>
          <a:blip r:embed="rId2"/>
          <a:srcRect/>
          <a:stretch>
            <a:fillRect/>
          </a:stretch>
        </p:blipFill>
        <p:spPr bwMode="auto">
          <a:xfrm>
            <a:off x="407368" y="1454150"/>
            <a:ext cx="11595100" cy="5403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smtClean="0">
                <a:solidFill>
                  <a:schemeClr val="dk1"/>
                </a:solidFill>
                <a:latin typeface="Calibri"/>
                <a:ea typeface="Calibri"/>
                <a:cs typeface="Calibri"/>
                <a:sym typeface="Calibri"/>
              </a:rPr>
              <a:t>Key for developers: Click </a:t>
            </a:r>
            <a:r>
              <a:rPr lang="en-US" sz="4400" b="0" i="0" u="none" strike="noStrike" cap="none" dirty="0" err="1" smtClean="0">
                <a:solidFill>
                  <a:schemeClr val="dk1"/>
                </a:solidFill>
                <a:latin typeface="Calibri"/>
                <a:ea typeface="Calibri"/>
                <a:cs typeface="Calibri"/>
                <a:sym typeface="Calibri"/>
              </a:rPr>
              <a:t>vs</a:t>
            </a:r>
            <a:r>
              <a:rPr lang="en-US" sz="4400" b="0" i="0" u="none" strike="noStrike" cap="none" dirty="0" smtClean="0">
                <a:solidFill>
                  <a:schemeClr val="dk1"/>
                </a:solidFill>
                <a:latin typeface="Calibri"/>
                <a:ea typeface="Calibri"/>
                <a:cs typeface="Calibri"/>
                <a:sym typeface="Calibri"/>
              </a:rPr>
              <a:t> Code</a:t>
            </a:r>
            <a:endParaRPr sz="4400" b="0" i="0" u="none" strike="noStrike" cap="none" dirty="0">
              <a:solidFill>
                <a:schemeClr val="dk1"/>
              </a:solidFill>
              <a:latin typeface="Calibri"/>
              <a:ea typeface="Calibri"/>
              <a:cs typeface="Calibri"/>
              <a:sym typeface="Calibri"/>
            </a:endParaRPr>
          </a:p>
        </p:txBody>
      </p:sp>
      <p:pic>
        <p:nvPicPr>
          <p:cNvPr id="151" name="Shape 151"/>
          <p:cNvPicPr preferRelativeResize="0"/>
          <p:nvPr/>
        </p:nvPicPr>
        <p:blipFill rotWithShape="1">
          <a:blip r:embed="rId3">
            <a:alphaModFix/>
          </a:blip>
          <a:srcRect/>
          <a:stretch/>
        </p:blipFill>
        <p:spPr>
          <a:xfrm>
            <a:off x="767408" y="1700808"/>
            <a:ext cx="11229974" cy="4215658"/>
          </a:xfrm>
          <a:prstGeom prst="rect">
            <a:avLst/>
          </a:prstGeom>
          <a:noFill/>
          <a:ln>
            <a:noFill/>
          </a:ln>
        </p:spPr>
      </p:pic>
    </p:spTree>
    <p:extLst>
      <p:ext uri="{BB962C8B-B14F-4D97-AF65-F5344CB8AC3E}">
        <p14:creationId xmlns="" xmlns:p14="http://schemas.microsoft.com/office/powerpoint/2010/main" val="8108818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5400" y="476672"/>
            <a:ext cx="9315648" cy="5040560"/>
          </a:xfrm>
          <a:prstGeom prst="rect">
            <a:avLst/>
          </a:prstGeom>
        </p:spPr>
      </p:pic>
    </p:spTree>
    <p:extLst>
      <p:ext uri="{BB962C8B-B14F-4D97-AF65-F5344CB8AC3E}">
        <p14:creationId xmlns="" xmlns:p14="http://schemas.microsoft.com/office/powerpoint/2010/main" val="17314797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smtClean="0">
                <a:solidFill>
                  <a:schemeClr val="dk1"/>
                </a:solidFill>
                <a:latin typeface="Calibri"/>
                <a:ea typeface="Calibri"/>
                <a:cs typeface="Calibri"/>
                <a:sym typeface="Calibri"/>
              </a:rPr>
              <a:t>Agenda</a:t>
            </a:r>
            <a:endParaRPr sz="4400" b="0" i="0" u="none" strike="noStrike" cap="none">
              <a:solidFill>
                <a:schemeClr val="dk1"/>
              </a:solidFill>
              <a:latin typeface="Calibri"/>
              <a:ea typeface="Calibri"/>
              <a:cs typeface="Calibri"/>
              <a:sym typeface="Calibri"/>
            </a:endParaRPr>
          </a:p>
        </p:txBody>
      </p:sp>
      <p:sp>
        <p:nvSpPr>
          <p:cNvPr id="103" name="Shape 103"/>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dk1"/>
              </a:buClr>
              <a:buSzPct val="100000"/>
              <a:buFont typeface="Arial"/>
              <a:buNone/>
            </a:pPr>
            <a:r>
              <a:rPr lang="en-US" sz="2800" dirty="0">
                <a:solidFill>
                  <a:schemeClr val="dk1"/>
                </a:solidFill>
                <a:latin typeface="Calibri"/>
                <a:ea typeface="Calibri"/>
                <a:cs typeface="Calibri"/>
                <a:sym typeface="Calibri"/>
              </a:rPr>
              <a:t> </a:t>
            </a:r>
            <a:r>
              <a:rPr lang="en-US" sz="2800" dirty="0" smtClean="0">
                <a:solidFill>
                  <a:schemeClr val="dk1"/>
                </a:solidFill>
                <a:latin typeface="Calibri"/>
                <a:ea typeface="Calibri"/>
                <a:cs typeface="Calibri"/>
                <a:sym typeface="Calibri"/>
              </a:rPr>
              <a:t>Why Cloud Computing and </a:t>
            </a:r>
            <a:r>
              <a:rPr lang="en-US" sz="2800" dirty="0" err="1" smtClean="0">
                <a:solidFill>
                  <a:schemeClr val="dk1"/>
                </a:solidFill>
                <a:latin typeface="Calibri"/>
                <a:ea typeface="Calibri"/>
                <a:cs typeface="Calibri"/>
                <a:sym typeface="Calibri"/>
              </a:rPr>
              <a:t>Salesforce</a:t>
            </a:r>
            <a:endParaRPr lang="en-US" sz="2800" dirty="0" smtClean="0">
              <a:solidFill>
                <a:schemeClr val="dk1"/>
              </a:solidFill>
              <a:latin typeface="Calibri"/>
              <a:ea typeface="Calibri"/>
              <a:cs typeface="Calibri"/>
              <a:sym typeface="Calibri"/>
            </a:endParaRPr>
          </a:p>
          <a:p>
            <a:pPr marL="228600" marR="0" lvl="0" indent="-228600" algn="l" rtl="0">
              <a:lnSpc>
                <a:spcPct val="90000"/>
              </a:lnSpc>
              <a:spcBef>
                <a:spcPts val="0"/>
              </a:spcBef>
              <a:buClr>
                <a:schemeClr val="dk1"/>
              </a:buClr>
              <a:buSzPct val="100000"/>
              <a:buFont typeface="Arial"/>
              <a:buNone/>
            </a:pPr>
            <a:r>
              <a:rPr lang="en-US" sz="2800" dirty="0" smtClean="0">
                <a:solidFill>
                  <a:schemeClr val="dk1"/>
                </a:solidFill>
                <a:latin typeface="Calibri"/>
                <a:ea typeface="Calibri"/>
                <a:cs typeface="Calibri"/>
                <a:sym typeface="Calibri"/>
              </a:rPr>
              <a:t>  </a:t>
            </a:r>
            <a:r>
              <a:rPr lang="en-US" sz="2800" dirty="0" err="1" smtClean="0">
                <a:solidFill>
                  <a:schemeClr val="dk1"/>
                </a:solidFill>
                <a:latin typeface="Calibri"/>
                <a:ea typeface="Calibri"/>
                <a:cs typeface="Calibri"/>
                <a:sym typeface="Calibri"/>
              </a:rPr>
              <a:t>Salesforce</a:t>
            </a:r>
            <a:r>
              <a:rPr lang="en-US" sz="2800" dirty="0" smtClean="0">
                <a:solidFill>
                  <a:schemeClr val="dk1"/>
                </a:solidFill>
                <a:latin typeface="Calibri"/>
                <a:ea typeface="Calibri"/>
                <a:cs typeface="Calibri"/>
                <a:sym typeface="Calibri"/>
              </a:rPr>
              <a:t> Benefits to Customer</a:t>
            </a:r>
          </a:p>
          <a:p>
            <a:pPr marL="228600" marR="0" lvl="0" indent="-228600" algn="l" rtl="0">
              <a:lnSpc>
                <a:spcPct val="90000"/>
              </a:lnSpc>
              <a:spcBef>
                <a:spcPts val="0"/>
              </a:spcBef>
              <a:buClr>
                <a:schemeClr val="dk1"/>
              </a:buClr>
              <a:buSzPct val="100000"/>
              <a:buFont typeface="Arial"/>
              <a:buNone/>
            </a:pPr>
            <a:r>
              <a:rPr lang="en-US" sz="2800" dirty="0">
                <a:solidFill>
                  <a:schemeClr val="dk1"/>
                </a:solidFill>
                <a:latin typeface="Calibri"/>
                <a:ea typeface="Calibri"/>
                <a:cs typeface="Calibri"/>
                <a:sym typeface="Calibri"/>
              </a:rPr>
              <a:t> </a:t>
            </a:r>
            <a:r>
              <a:rPr lang="en-US" sz="2800" dirty="0" err="1" smtClean="0">
                <a:solidFill>
                  <a:schemeClr val="dk1"/>
                </a:solidFill>
                <a:latin typeface="Calibri"/>
                <a:ea typeface="Calibri"/>
                <a:cs typeface="Calibri"/>
                <a:sym typeface="Calibri"/>
              </a:rPr>
              <a:t>Salesforce</a:t>
            </a:r>
            <a:r>
              <a:rPr lang="en-US" sz="2800" dirty="0" smtClean="0">
                <a:solidFill>
                  <a:schemeClr val="dk1"/>
                </a:solidFill>
                <a:latin typeface="Calibri"/>
                <a:ea typeface="Calibri"/>
                <a:cs typeface="Calibri"/>
                <a:sym typeface="Calibri"/>
              </a:rPr>
              <a:t> Offerings</a:t>
            </a:r>
          </a:p>
          <a:p>
            <a:pPr marL="228600" marR="0" lvl="0" indent="-228600" algn="l" rtl="0">
              <a:lnSpc>
                <a:spcPct val="90000"/>
              </a:lnSpc>
              <a:spcBef>
                <a:spcPts val="0"/>
              </a:spcBef>
              <a:buClr>
                <a:schemeClr val="dk1"/>
              </a:buClr>
              <a:buSzPct val="100000"/>
              <a:buFont typeface="Arial"/>
              <a:buNone/>
            </a:pPr>
            <a:r>
              <a:rPr lang="en-US" sz="2800" b="0" i="0" u="none" strike="noStrike" cap="none" dirty="0" smtClean="0">
                <a:solidFill>
                  <a:schemeClr val="dk1"/>
                </a:solidFill>
                <a:latin typeface="Calibri"/>
                <a:ea typeface="Calibri"/>
                <a:cs typeface="Calibri"/>
                <a:sym typeface="Calibri"/>
              </a:rPr>
              <a:t> Releases</a:t>
            </a:r>
            <a:r>
              <a:rPr lang="en-US" sz="2800" dirty="0">
                <a:solidFill>
                  <a:schemeClr val="dk1"/>
                </a:solidFill>
                <a:latin typeface="Calibri"/>
                <a:ea typeface="Calibri"/>
                <a:cs typeface="Calibri"/>
                <a:sym typeface="Calibri"/>
              </a:rPr>
              <a:t> </a:t>
            </a:r>
            <a:endParaRPr lang="en-US" sz="2800" dirty="0" smtClean="0">
              <a:solidFill>
                <a:schemeClr val="dk1"/>
              </a:solidFill>
              <a:latin typeface="Calibri"/>
              <a:ea typeface="Calibri"/>
              <a:cs typeface="Calibri"/>
              <a:sym typeface="Calibri"/>
            </a:endParaRPr>
          </a:p>
          <a:p>
            <a:pPr marL="228600" marR="0" lvl="0" indent="-228600" algn="l" rtl="0">
              <a:lnSpc>
                <a:spcPct val="90000"/>
              </a:lnSpc>
              <a:spcBef>
                <a:spcPts val="0"/>
              </a:spcBef>
              <a:buClr>
                <a:schemeClr val="dk1"/>
              </a:buClr>
              <a:buSzPct val="100000"/>
              <a:buFont typeface="Arial"/>
              <a:buNone/>
            </a:pPr>
            <a:r>
              <a:rPr lang="en-US" sz="2800" b="0" i="0" u="none" strike="noStrike" cap="none" dirty="0">
                <a:solidFill>
                  <a:schemeClr val="dk1"/>
                </a:solidFill>
                <a:latin typeface="Calibri"/>
                <a:ea typeface="Calibri"/>
                <a:cs typeface="Calibri"/>
                <a:sym typeface="Calibri"/>
              </a:rPr>
              <a:t> </a:t>
            </a:r>
            <a:r>
              <a:rPr lang="en-US" sz="2800" b="0" i="0" u="none" strike="noStrike" cap="none" dirty="0" smtClean="0">
                <a:solidFill>
                  <a:schemeClr val="dk1"/>
                </a:solidFill>
                <a:latin typeface="Calibri"/>
                <a:ea typeface="Calibri"/>
                <a:cs typeface="Calibri"/>
                <a:sym typeface="Calibri"/>
              </a:rPr>
              <a:t> Concept of clicks </a:t>
            </a:r>
            <a:r>
              <a:rPr lang="en-US" sz="2800" b="0" i="0" u="none" strike="noStrike" cap="none" dirty="0" err="1" smtClean="0">
                <a:solidFill>
                  <a:schemeClr val="dk1"/>
                </a:solidFill>
                <a:latin typeface="Calibri"/>
                <a:ea typeface="Calibri"/>
                <a:cs typeface="Calibri"/>
                <a:sym typeface="Calibri"/>
              </a:rPr>
              <a:t>vs</a:t>
            </a:r>
            <a:r>
              <a:rPr lang="en-US" sz="2800" b="0" i="0" u="none" strike="noStrike" cap="none" dirty="0" smtClean="0">
                <a:solidFill>
                  <a:schemeClr val="dk1"/>
                </a:solidFill>
                <a:latin typeface="Calibri"/>
                <a:ea typeface="Calibri"/>
                <a:cs typeface="Calibri"/>
                <a:sym typeface="Calibri"/>
              </a:rPr>
              <a:t> coding for faster development</a:t>
            </a:r>
          </a:p>
          <a:p>
            <a:pPr marL="228600" marR="0" lvl="0" indent="-228600" algn="l" rtl="0">
              <a:lnSpc>
                <a:spcPct val="90000"/>
              </a:lnSpc>
              <a:spcBef>
                <a:spcPts val="0"/>
              </a:spcBef>
              <a:buClr>
                <a:schemeClr val="dk1"/>
              </a:buClr>
              <a:buSzPct val="100000"/>
              <a:buFont typeface="Arial"/>
              <a:buNone/>
            </a:pPr>
            <a:r>
              <a:rPr lang="en-US" sz="2800" dirty="0">
                <a:solidFill>
                  <a:schemeClr val="dk1"/>
                </a:solidFill>
                <a:latin typeface="Calibri"/>
                <a:ea typeface="Calibri"/>
                <a:cs typeface="Calibri"/>
                <a:sym typeface="Calibri"/>
              </a:rPr>
              <a:t> </a:t>
            </a:r>
            <a:r>
              <a:rPr lang="en-US" sz="2800" dirty="0" smtClean="0">
                <a:solidFill>
                  <a:schemeClr val="dk1"/>
                </a:solidFill>
                <a:latin typeface="Calibri"/>
                <a:ea typeface="Calibri"/>
                <a:cs typeface="Calibri"/>
                <a:sym typeface="Calibri"/>
              </a:rPr>
              <a:t> </a:t>
            </a:r>
            <a:r>
              <a:rPr lang="en-US" sz="2800" dirty="0" err="1" smtClean="0">
                <a:solidFill>
                  <a:schemeClr val="dk1"/>
                </a:solidFill>
                <a:latin typeface="Calibri"/>
                <a:ea typeface="Calibri"/>
                <a:cs typeface="Calibri"/>
                <a:sym typeface="Calibri"/>
              </a:rPr>
              <a:t>Salesforce</a:t>
            </a:r>
            <a:r>
              <a:rPr lang="en-US" sz="2800" dirty="0" smtClean="0">
                <a:solidFill>
                  <a:schemeClr val="dk1"/>
                </a:solidFill>
                <a:latin typeface="Calibri"/>
                <a:ea typeface="Calibri"/>
                <a:cs typeface="Calibri"/>
                <a:sym typeface="Calibri"/>
              </a:rPr>
              <a:t> Editions and license</a:t>
            </a:r>
          </a:p>
          <a:p>
            <a:pPr marL="228600" marR="0" lvl="0" indent="-228600" algn="l" rtl="0">
              <a:lnSpc>
                <a:spcPct val="90000"/>
              </a:lnSpc>
              <a:spcBef>
                <a:spcPts val="0"/>
              </a:spcBef>
              <a:buClr>
                <a:schemeClr val="dk1"/>
              </a:buClr>
              <a:buSzPct val="100000"/>
              <a:buFont typeface="Arial"/>
              <a:buNone/>
            </a:pPr>
            <a:r>
              <a:rPr lang="en-US" sz="2800" dirty="0">
                <a:solidFill>
                  <a:schemeClr val="dk1"/>
                </a:solidFill>
                <a:latin typeface="Calibri"/>
                <a:ea typeface="Calibri"/>
                <a:cs typeface="Calibri"/>
                <a:sym typeface="Calibri"/>
              </a:rPr>
              <a:t> </a:t>
            </a:r>
            <a:r>
              <a:rPr lang="en-US" sz="2800" dirty="0" smtClean="0">
                <a:solidFill>
                  <a:schemeClr val="dk1"/>
                </a:solidFill>
                <a:latin typeface="Calibri"/>
                <a:ea typeface="Calibri"/>
                <a:cs typeface="Calibri"/>
                <a:sym typeface="Calibri"/>
              </a:rPr>
              <a:t>Get started with a developer org</a:t>
            </a:r>
          </a:p>
          <a:p>
            <a:pPr marL="228600" marR="0" lvl="0" indent="-228600" algn="l" rtl="0">
              <a:lnSpc>
                <a:spcPct val="90000"/>
              </a:lnSpc>
              <a:spcBef>
                <a:spcPts val="0"/>
              </a:spcBef>
              <a:buClr>
                <a:schemeClr val="dk1"/>
              </a:buClr>
              <a:buSzPct val="100000"/>
              <a:buFont typeface="Arial"/>
              <a:buNone/>
            </a:pPr>
            <a:r>
              <a:rPr lang="en-US" sz="2800" dirty="0">
                <a:solidFill>
                  <a:schemeClr val="dk1"/>
                </a:solidFill>
                <a:latin typeface="Calibri"/>
                <a:ea typeface="Calibri"/>
                <a:cs typeface="Calibri"/>
                <a:sym typeface="Calibri"/>
              </a:rPr>
              <a:t> </a:t>
            </a:r>
            <a:r>
              <a:rPr lang="en-US" sz="2800" dirty="0" smtClean="0">
                <a:solidFill>
                  <a:schemeClr val="dk1"/>
                </a:solidFill>
                <a:latin typeface="Calibri"/>
                <a:ea typeface="Calibri"/>
                <a:cs typeface="Calibri"/>
                <a:sym typeface="Calibri"/>
              </a:rPr>
              <a:t>Move on to actual configuration of applications/objects and UI</a:t>
            </a:r>
          </a:p>
          <a:p>
            <a:pPr marL="228600" marR="0" lvl="0" indent="-228600" algn="l" rtl="0">
              <a:lnSpc>
                <a:spcPct val="90000"/>
              </a:lnSpc>
              <a:spcBef>
                <a:spcPts val="0"/>
              </a:spcBef>
              <a:buClr>
                <a:schemeClr val="dk1"/>
              </a:buClr>
              <a:buSzPct val="100000"/>
              <a:buFont typeface="Arial"/>
              <a:buNone/>
            </a:pPr>
            <a:endParaRPr lang="en-US" sz="2800" b="0" i="0" u="none" strike="noStrike" cap="none" dirty="0" smtClean="0">
              <a:solidFill>
                <a:schemeClr val="dk1"/>
              </a:solidFill>
              <a:latin typeface="Calibri"/>
              <a:ea typeface="Calibri"/>
              <a:cs typeface="Calibri"/>
              <a:sym typeface="Calibri"/>
            </a:endParaRPr>
          </a:p>
        </p:txBody>
      </p:sp>
    </p:spTree>
    <p:extLst>
      <p:ext uri="{BB962C8B-B14F-4D97-AF65-F5344CB8AC3E}">
        <p14:creationId xmlns="" xmlns:p14="http://schemas.microsoft.com/office/powerpoint/2010/main" val="19872035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image7.png"/>
          <p:cNvPicPr>
            <a:picLocks noChangeAspect="1" noChangeArrowheads="1"/>
          </p:cNvPicPr>
          <p:nvPr/>
        </p:nvPicPr>
        <p:blipFill>
          <a:blip r:embed="rId2"/>
          <a:srcRect/>
          <a:stretch>
            <a:fillRect/>
          </a:stretch>
        </p:blipFill>
        <p:spPr bwMode="auto">
          <a:xfrm>
            <a:off x="0" y="6168182"/>
            <a:ext cx="12192000" cy="700980"/>
          </a:xfrm>
          <a:prstGeom prst="rect">
            <a:avLst/>
          </a:prstGeom>
          <a:noFill/>
          <a:ln w="12700">
            <a:noFill/>
            <a:miter lim="400000"/>
            <a:headEnd/>
            <a:tailEnd/>
          </a:ln>
        </p:spPr>
      </p:pic>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839416" y="1556792"/>
            <a:ext cx="10515599" cy="5040560"/>
          </a:xfrm>
        </p:spPr>
        <p:txBody>
          <a:bodyPr>
            <a:normAutofit lnSpcReduction="10000"/>
          </a:bodyPr>
          <a:lstStyle/>
          <a:p>
            <a:r>
              <a:rPr lang="en-US" dirty="0" smtClean="0"/>
              <a:t>App : is Group of related tabs towards a business </a:t>
            </a:r>
            <a:r>
              <a:rPr lang="en-US" dirty="0" err="1" smtClean="0"/>
              <a:t>function,example</a:t>
            </a:r>
            <a:r>
              <a:rPr lang="en-US" dirty="0" smtClean="0"/>
              <a:t> sales </a:t>
            </a:r>
            <a:r>
              <a:rPr lang="en-US" dirty="0" err="1" smtClean="0"/>
              <a:t>app,service</a:t>
            </a:r>
            <a:r>
              <a:rPr lang="en-US" dirty="0" smtClean="0"/>
              <a:t> app. Apps are a collection of Tabs.</a:t>
            </a:r>
          </a:p>
          <a:p>
            <a:r>
              <a:rPr lang="en-US" dirty="0" err="1" smtClean="0"/>
              <a:t>Tabs:Point</a:t>
            </a:r>
            <a:r>
              <a:rPr lang="en-US" dirty="0" smtClean="0"/>
              <a:t> to an underlying table or </a:t>
            </a:r>
            <a:r>
              <a:rPr lang="en-US" dirty="0" err="1" smtClean="0"/>
              <a:t>Sobject</a:t>
            </a:r>
            <a:r>
              <a:rPr lang="en-US" dirty="0" smtClean="0"/>
              <a:t> in </a:t>
            </a:r>
            <a:r>
              <a:rPr lang="en-US" dirty="0" err="1" smtClean="0"/>
              <a:t>salesforce</a:t>
            </a:r>
            <a:r>
              <a:rPr lang="en-US" dirty="0" smtClean="0"/>
              <a:t>. They can be standard tabs or custom tabs. Example Account </a:t>
            </a:r>
            <a:r>
              <a:rPr lang="en-US" dirty="0" err="1" smtClean="0"/>
              <a:t>Tab,Lead</a:t>
            </a:r>
            <a:r>
              <a:rPr lang="en-US" dirty="0" smtClean="0"/>
              <a:t> Tab</a:t>
            </a:r>
          </a:p>
          <a:p>
            <a:r>
              <a:rPr lang="en-US" dirty="0" err="1" smtClean="0"/>
              <a:t>Sobject:Table</a:t>
            </a:r>
            <a:r>
              <a:rPr lang="en-US" dirty="0" smtClean="0"/>
              <a:t> which stores the information of any entity</a:t>
            </a:r>
          </a:p>
          <a:p>
            <a:r>
              <a:rPr lang="en-US" dirty="0" smtClean="0"/>
              <a:t>Fields and Records are part of </a:t>
            </a:r>
            <a:r>
              <a:rPr lang="en-US" dirty="0" err="1" smtClean="0"/>
              <a:t>sobject</a:t>
            </a:r>
            <a:r>
              <a:rPr lang="en-US" dirty="0" smtClean="0"/>
              <a:t>. Fields can be of </a:t>
            </a:r>
            <a:r>
              <a:rPr lang="en-US" dirty="0" err="1" smtClean="0"/>
              <a:t>differenct</a:t>
            </a:r>
            <a:r>
              <a:rPr lang="en-US" dirty="0" smtClean="0"/>
              <a:t> data types</a:t>
            </a:r>
          </a:p>
          <a:p>
            <a:r>
              <a:rPr lang="en-US" dirty="0" smtClean="0"/>
              <a:t>Page Layouts :Every custom object will have a page layout automatically </a:t>
            </a:r>
            <a:r>
              <a:rPr lang="en-US" dirty="0" err="1" smtClean="0"/>
              <a:t>created,user</a:t>
            </a:r>
            <a:r>
              <a:rPr lang="en-US" dirty="0" smtClean="0"/>
              <a:t> can make changes to the layout</a:t>
            </a:r>
          </a:p>
          <a:p>
            <a:r>
              <a:rPr lang="en-IN" dirty="0" smtClean="0"/>
              <a:t>Record pages: For lightning ,record pages are used to show data ,contains many components . But object page layout is still used to render record detail data</a:t>
            </a:r>
            <a:endParaRPr lang="en-US" dirty="0" smtClean="0"/>
          </a:p>
          <a:p>
            <a:r>
              <a:rPr lang="en-US" dirty="0" err="1" smtClean="0"/>
              <a:t>Labs:Browse</a:t>
            </a:r>
            <a:r>
              <a:rPr lang="en-US" dirty="0" smtClean="0"/>
              <a:t> through standard </a:t>
            </a:r>
            <a:r>
              <a:rPr lang="en-US" dirty="0" err="1" smtClean="0"/>
              <a:t>app,build</a:t>
            </a:r>
            <a:r>
              <a:rPr lang="en-US" dirty="0" smtClean="0"/>
              <a:t> a custom app with few standard tabs .</a:t>
            </a:r>
          </a:p>
          <a:p>
            <a:endParaRPr lang="en-US" dirty="0" smtClean="0"/>
          </a:p>
          <a:p>
            <a:endParaRPr lang="en-US" dirty="0"/>
          </a:p>
          <a:p>
            <a:endParaRPr lang="en-US" dirty="0" smtClean="0"/>
          </a:p>
          <a:p>
            <a:endParaRPr lang="en-US" dirty="0"/>
          </a:p>
          <a:p>
            <a:endParaRPr lang="en-US" dirty="0"/>
          </a:p>
        </p:txBody>
      </p:sp>
      <p:sp>
        <p:nvSpPr>
          <p:cNvPr id="2" name="Title 1"/>
          <p:cNvSpPr>
            <a:spLocks noGrp="1"/>
          </p:cNvSpPr>
          <p:nvPr>
            <p:ph type="title"/>
          </p:nvPr>
        </p:nvSpPr>
        <p:spPr/>
        <p:txBody>
          <a:bodyPr/>
          <a:lstStyle/>
          <a:p>
            <a:r>
              <a:rPr lang="en-US" dirty="0" smtClean="0"/>
              <a:t>Main Parts of an </a:t>
            </a:r>
            <a:r>
              <a:rPr lang="en-US" dirty="0" err="1" smtClean="0"/>
              <a:t>salesforce</a:t>
            </a:r>
            <a:r>
              <a:rPr lang="en-US" dirty="0" smtClean="0"/>
              <a:t> application</a:t>
            </a:r>
            <a:endParaRPr lang="en-US" dirty="0"/>
          </a:p>
        </p:txBody>
      </p:sp>
    </p:spTree>
    <p:extLst>
      <p:ext uri="{BB962C8B-B14F-4D97-AF65-F5344CB8AC3E}">
        <p14:creationId xmlns="" xmlns:p14="http://schemas.microsoft.com/office/powerpoint/2010/main" val="397832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amond(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checkerboard(across)">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ox(in)">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Apps </a:t>
            </a:r>
            <a:endParaRPr lang="en-US" dirty="0"/>
          </a:p>
        </p:txBody>
      </p:sp>
      <p:pic>
        <p:nvPicPr>
          <p:cNvPr id="205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83432" y="1844824"/>
            <a:ext cx="10437974" cy="45365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1438706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b="1" dirty="0" smtClean="0"/>
              <a:t>Apps</a:t>
            </a:r>
            <a:r>
              <a:rPr lang="en-US" dirty="0" smtClean="0"/>
              <a:t> </a:t>
            </a:r>
          </a:p>
          <a:p>
            <a:r>
              <a:rPr lang="en-US" dirty="0" smtClean="0"/>
              <a:t>An app in </a:t>
            </a:r>
            <a:r>
              <a:rPr lang="en-US" dirty="0" err="1" smtClean="0"/>
              <a:t>Salesforce</a:t>
            </a:r>
            <a:r>
              <a:rPr lang="en-US" dirty="0" smtClean="0"/>
              <a:t> is a container for all </a:t>
            </a:r>
            <a:r>
              <a:rPr lang="en-US" smtClean="0"/>
              <a:t>the  </a:t>
            </a:r>
            <a:r>
              <a:rPr lang="en-US" dirty="0" smtClean="0"/>
              <a:t>objects, tabs, processes, and services associated with a </a:t>
            </a:r>
            <a:r>
              <a:rPr lang="en-US" smtClean="0"/>
              <a:t>business function .</a:t>
            </a:r>
            <a:endParaRPr lang="en-US" dirty="0" smtClean="0"/>
          </a:p>
          <a:p>
            <a:r>
              <a:rPr lang="en-US" b="1" dirty="0" smtClean="0"/>
              <a:t>Standard apps</a:t>
            </a:r>
            <a:endParaRPr lang="en-US" dirty="0" smtClean="0"/>
          </a:p>
          <a:p>
            <a:r>
              <a:rPr lang="en-US" dirty="0" smtClean="0"/>
              <a:t> </a:t>
            </a:r>
          </a:p>
          <a:p>
            <a:r>
              <a:rPr lang="en-US" dirty="0" err="1" smtClean="0"/>
              <a:t>Salesforce</a:t>
            </a:r>
            <a:r>
              <a:rPr lang="en-US" dirty="0" smtClean="0"/>
              <a:t> provides standard apps such as </a:t>
            </a:r>
            <a:r>
              <a:rPr lang="en-US" b="1" dirty="0" smtClean="0"/>
              <a:t>Sales</a:t>
            </a:r>
            <a:r>
              <a:rPr lang="en-US" dirty="0" smtClean="0"/>
              <a:t>, </a:t>
            </a:r>
            <a:r>
              <a:rPr lang="en-US" b="1" dirty="0" smtClean="0"/>
              <a:t>Call Center</a:t>
            </a:r>
            <a:r>
              <a:rPr lang="en-US" dirty="0" smtClean="0"/>
              <a:t>, and </a:t>
            </a:r>
            <a:r>
              <a:rPr lang="en-US" b="1" dirty="0" smtClean="0"/>
              <a:t>Marketing</a:t>
            </a:r>
            <a:r>
              <a:rPr lang="en-US" dirty="0" smtClean="0"/>
              <a:t>.</a:t>
            </a:r>
          </a:p>
          <a:p>
            <a:r>
              <a:rPr lang="en-US" dirty="0" smtClean="0"/>
              <a:t> </a:t>
            </a:r>
          </a:p>
          <a:p>
            <a:r>
              <a:rPr lang="en-US" b="1" dirty="0" smtClean="0"/>
              <a:t>Custom apps</a:t>
            </a:r>
            <a:endParaRPr lang="en-US" dirty="0" smtClean="0"/>
          </a:p>
          <a:p>
            <a:r>
              <a:rPr lang="en-US" dirty="0" smtClean="0"/>
              <a:t> </a:t>
            </a:r>
          </a:p>
          <a:p>
            <a:r>
              <a:rPr lang="en-US" dirty="0" smtClean="0"/>
              <a:t>A custom app can optionally include a custom logo.</a:t>
            </a:r>
          </a:p>
          <a:p>
            <a:r>
              <a:rPr lang="en-US" dirty="0" smtClean="0"/>
              <a:t> </a:t>
            </a:r>
          </a:p>
          <a:p>
            <a:r>
              <a:rPr lang="en-US" dirty="0" smtClean="0"/>
              <a:t>Both standard and custom apps consist of a name, a description, and an ordered list of tabs.</a:t>
            </a:r>
          </a:p>
          <a:p>
            <a:endParaRPr lang="en-US" dirty="0" smtClean="0"/>
          </a:p>
          <a:p>
            <a:endParaRPr lang="en-IN" dirty="0" smtClean="0"/>
          </a:p>
          <a:p>
            <a:endParaRPr lang="en-US" dirty="0" smtClean="0"/>
          </a:p>
          <a:p>
            <a:endParaRPr lang="en-US" dirty="0"/>
          </a:p>
        </p:txBody>
      </p:sp>
      <p:sp>
        <p:nvSpPr>
          <p:cNvPr id="3" name="Title 2"/>
          <p:cNvSpPr>
            <a:spLocks noGrp="1"/>
          </p:cNvSpPr>
          <p:nvPr>
            <p:ph type="title"/>
          </p:nvPr>
        </p:nvSpPr>
        <p:spPr/>
        <p:txBody>
          <a:bodyPr/>
          <a:lstStyle/>
          <a:p>
            <a:r>
              <a:rPr lang="en-IN" dirty="0" smtClean="0"/>
              <a:t>APPS</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r>
              <a:rPr lang="en-US" b="1" dirty="0" smtClean="0"/>
              <a:t>Tabs</a:t>
            </a:r>
            <a:r>
              <a:rPr lang="en-US" dirty="0" smtClean="0"/>
              <a:t> </a:t>
            </a:r>
          </a:p>
          <a:p>
            <a:r>
              <a:rPr lang="en-US" dirty="0" smtClean="0"/>
              <a:t>A tab is a user-interface element which, when clicked, displays the record data on a page specific to that </a:t>
            </a:r>
            <a:r>
              <a:rPr lang="en-US" b="1" dirty="0" smtClean="0"/>
              <a:t>object. </a:t>
            </a:r>
          </a:p>
          <a:p>
            <a:r>
              <a:rPr lang="en-US" b="1" dirty="0" smtClean="0"/>
              <a:t>Standard tabs</a:t>
            </a:r>
            <a:endParaRPr lang="en-US" dirty="0" smtClean="0"/>
          </a:p>
          <a:p>
            <a:r>
              <a:rPr lang="en-US" dirty="0" smtClean="0"/>
              <a:t> </a:t>
            </a:r>
          </a:p>
          <a:p>
            <a:r>
              <a:rPr lang="en-US" dirty="0" err="1" smtClean="0"/>
              <a:t>Salesforce</a:t>
            </a:r>
            <a:r>
              <a:rPr lang="en-US" dirty="0" smtClean="0"/>
              <a:t> provides tabs for each of the standard objects that are provided in the application when you sign up. For example, there are standard tabs for </a:t>
            </a:r>
            <a:r>
              <a:rPr lang="en-US" b="1" dirty="0" smtClean="0"/>
              <a:t>Accounts</a:t>
            </a:r>
            <a:r>
              <a:rPr lang="en-US" dirty="0" smtClean="0"/>
              <a:t>, </a:t>
            </a:r>
            <a:r>
              <a:rPr lang="en-US" b="1" dirty="0" smtClean="0"/>
              <a:t>Contacts</a:t>
            </a:r>
            <a:r>
              <a:rPr lang="en-US" dirty="0" smtClean="0"/>
              <a:t>,</a:t>
            </a:r>
            <a:r>
              <a:rPr lang="en-US" b="1" dirty="0" smtClean="0"/>
              <a:t> Opportunities</a:t>
            </a:r>
            <a:r>
              <a:rPr lang="en-US" dirty="0" smtClean="0"/>
              <a:t>, and so on:</a:t>
            </a:r>
          </a:p>
          <a:p>
            <a:r>
              <a:rPr lang="en-US" dirty="0" smtClean="0"/>
              <a:t> </a:t>
            </a:r>
          </a:p>
          <a:p>
            <a:r>
              <a:rPr lang="en-US" dirty="0" smtClean="0"/>
              <a:t>Visibility of the tab depends on the setting on the tab display setting for the app.</a:t>
            </a:r>
          </a:p>
          <a:p>
            <a:r>
              <a:rPr lang="en-US" dirty="0" smtClean="0"/>
              <a:t> </a:t>
            </a:r>
          </a:p>
          <a:p>
            <a:r>
              <a:rPr lang="en-US" dirty="0" smtClean="0"/>
              <a:t> </a:t>
            </a:r>
          </a:p>
          <a:p>
            <a:r>
              <a:rPr lang="en-US" b="1" dirty="0" smtClean="0"/>
              <a:t>Custom tabs</a:t>
            </a:r>
            <a:endParaRPr lang="en-US" dirty="0" smtClean="0"/>
          </a:p>
          <a:p>
            <a:r>
              <a:rPr lang="en-US" dirty="0" smtClean="0"/>
              <a:t> </a:t>
            </a:r>
          </a:p>
          <a:p>
            <a:r>
              <a:rPr lang="en-US" dirty="0" smtClean="0"/>
              <a:t>You can create three different types of custom tabs: </a:t>
            </a:r>
            <a:r>
              <a:rPr lang="en-US" b="1" dirty="0" smtClean="0"/>
              <a:t>Custom Object Tabs</a:t>
            </a:r>
            <a:r>
              <a:rPr lang="en-US" dirty="0" smtClean="0"/>
              <a:t>, </a:t>
            </a:r>
            <a:r>
              <a:rPr lang="en-US" b="1" dirty="0" smtClean="0"/>
              <a:t>Web Tabs</a:t>
            </a:r>
            <a:r>
              <a:rPr lang="en-US" dirty="0" smtClean="0"/>
              <a:t>, and </a:t>
            </a:r>
            <a:r>
              <a:rPr lang="en-US" b="1" dirty="0" err="1" smtClean="0"/>
              <a:t>Visualforce</a:t>
            </a:r>
            <a:r>
              <a:rPr lang="en-US" b="1" dirty="0" smtClean="0"/>
              <a:t> Tabs</a:t>
            </a:r>
            <a:r>
              <a:rPr lang="en-US" dirty="0" smtClean="0"/>
              <a:t>.</a:t>
            </a:r>
          </a:p>
          <a:p>
            <a:r>
              <a:rPr lang="en-US" dirty="0" smtClean="0"/>
              <a:t/>
            </a:r>
            <a:br>
              <a:rPr lang="en-US" dirty="0" smtClean="0"/>
            </a:br>
            <a:endParaRPr lang="en-US" dirty="0" smtClean="0"/>
          </a:p>
          <a:p>
            <a:endParaRPr lang="en-US" dirty="0"/>
          </a:p>
        </p:txBody>
      </p:sp>
      <p:sp>
        <p:nvSpPr>
          <p:cNvPr id="3" name="Title 2"/>
          <p:cNvSpPr>
            <a:spLocks noGrp="1"/>
          </p:cNvSpPr>
          <p:nvPr>
            <p:ph type="title"/>
          </p:nvPr>
        </p:nvSpPr>
        <p:spPr/>
        <p:txBody>
          <a:bodyPr/>
          <a:lstStyle/>
          <a:p>
            <a:r>
              <a:rPr lang="en-IN" dirty="0" smtClean="0"/>
              <a:t>Tabs </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mtClean="0"/>
              <a:t>Tabs</a:t>
            </a:r>
            <a:endParaRPr lang="en-US"/>
          </a:p>
        </p:txBody>
      </p:sp>
      <p:pic>
        <p:nvPicPr>
          <p:cNvPr id="44034" name="Picture 2"/>
          <p:cNvPicPr>
            <a:picLocks noGrp="1" noChangeAspect="1" noChangeArrowheads="1"/>
          </p:cNvPicPr>
          <p:nvPr>
            <p:ph idx="1"/>
          </p:nvPr>
        </p:nvPicPr>
        <p:blipFill>
          <a:blip r:embed="rId2"/>
          <a:srcRect/>
          <a:stretch>
            <a:fillRect/>
          </a:stretch>
        </p:blipFill>
        <p:spPr bwMode="auto">
          <a:xfrm>
            <a:off x="1631504" y="2852936"/>
            <a:ext cx="8293100" cy="61595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b="1" dirty="0" smtClean="0"/>
              <a:t>Standard objects</a:t>
            </a:r>
            <a:endParaRPr lang="en-US" dirty="0" smtClean="0"/>
          </a:p>
          <a:p>
            <a:r>
              <a:rPr lang="en-US" dirty="0" smtClean="0"/>
              <a:t> </a:t>
            </a:r>
          </a:p>
          <a:p>
            <a:r>
              <a:rPr lang="en-US" dirty="0" err="1" smtClean="0"/>
              <a:t>Salesforce</a:t>
            </a:r>
            <a:r>
              <a:rPr lang="en-US" dirty="0" smtClean="0"/>
              <a:t> provides standard objects in the application when you sign up and these include Account, Contact, Opportunity, and so on. These are the tables that contain the data records in any standard tab such as Accounts, Contacts, or Opportunities.</a:t>
            </a:r>
          </a:p>
          <a:p>
            <a:r>
              <a:rPr lang="en-US" dirty="0" smtClean="0"/>
              <a:t> </a:t>
            </a:r>
          </a:p>
          <a:p>
            <a:r>
              <a:rPr lang="en-US" dirty="0" smtClean="0"/>
              <a:t>In addition to the standard objects, you can create custom objects and custom tabs.</a:t>
            </a:r>
          </a:p>
          <a:p>
            <a:r>
              <a:rPr lang="en-US" dirty="0" smtClean="0"/>
              <a:t> </a:t>
            </a:r>
          </a:p>
          <a:p>
            <a:r>
              <a:rPr lang="en-US" b="1" dirty="0" smtClean="0"/>
              <a:t>Custom objects</a:t>
            </a:r>
            <a:endParaRPr lang="en-US" dirty="0" smtClean="0"/>
          </a:p>
          <a:p>
            <a:r>
              <a:rPr lang="en-US" dirty="0" smtClean="0"/>
              <a:t> </a:t>
            </a:r>
          </a:p>
          <a:p>
            <a:r>
              <a:rPr lang="en-US" dirty="0" smtClean="0"/>
              <a:t>Custom objects are the tables you create to store your data. You can create a custom object to store data specific to your organization. Once you have the custom objects and have created records for these objects, you can also create </a:t>
            </a:r>
            <a:endParaRPr lang="en-US" dirty="0"/>
          </a:p>
        </p:txBody>
      </p:sp>
      <p:sp>
        <p:nvSpPr>
          <p:cNvPr id="3" name="Title 2"/>
          <p:cNvSpPr>
            <a:spLocks noGrp="1"/>
          </p:cNvSpPr>
          <p:nvPr>
            <p:ph type="title"/>
          </p:nvPr>
        </p:nvSpPr>
        <p:spPr/>
        <p:txBody>
          <a:bodyPr/>
          <a:lstStyle/>
          <a:p>
            <a:r>
              <a:rPr lang="en-IN" dirty="0" smtClean="0"/>
              <a:t>Type of Objects</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r>
              <a:rPr lang="en-US" b="1" dirty="0" smtClean="0"/>
              <a:t>Objects</a:t>
            </a:r>
            <a:endParaRPr lang="en-US" dirty="0" smtClean="0"/>
          </a:p>
          <a:p>
            <a:r>
              <a:rPr lang="en-US" dirty="0" smtClean="0"/>
              <a:t> </a:t>
            </a:r>
          </a:p>
          <a:p>
            <a:r>
              <a:rPr lang="en-US" dirty="0" smtClean="0"/>
              <a:t>Objects are a key element in </a:t>
            </a:r>
            <a:r>
              <a:rPr lang="en-US" dirty="0" err="1" smtClean="0"/>
              <a:t>Salesforce</a:t>
            </a:r>
            <a:r>
              <a:rPr lang="en-US" dirty="0" smtClean="0"/>
              <a:t> CRM as they provide a structure for storing data and are incorporated in the interface, allowing users to interact with the data.</a:t>
            </a:r>
          </a:p>
          <a:p>
            <a:r>
              <a:rPr lang="en-US" dirty="0" smtClean="0"/>
              <a:t> </a:t>
            </a:r>
          </a:p>
          <a:p>
            <a:r>
              <a:rPr lang="en-US" dirty="0" smtClean="0"/>
              <a:t>Similar in nature to a database table, objects have properties such as:</a:t>
            </a:r>
          </a:p>
          <a:p>
            <a:r>
              <a:rPr lang="en-US" dirty="0" smtClean="0"/>
              <a:t> </a:t>
            </a:r>
          </a:p>
          <a:p>
            <a:pPr lvl="0"/>
            <a:r>
              <a:rPr lang="en-US" dirty="0" smtClean="0"/>
              <a:t>Fields which are similar in concept to a database column</a:t>
            </a:r>
          </a:p>
          <a:p>
            <a:r>
              <a:rPr lang="en-US" dirty="0" smtClean="0"/>
              <a:t> </a:t>
            </a:r>
          </a:p>
          <a:p>
            <a:pPr lvl="0"/>
            <a:r>
              <a:rPr lang="en-US" dirty="0" smtClean="0"/>
              <a:t>Records which are similar in concept to a database row</a:t>
            </a:r>
          </a:p>
          <a:p>
            <a:r>
              <a:rPr lang="en-US" dirty="0" smtClean="0"/>
              <a:t> </a:t>
            </a:r>
          </a:p>
          <a:p>
            <a:pPr lvl="0"/>
            <a:r>
              <a:rPr lang="en-US" dirty="0" smtClean="0"/>
              <a:t>Relationships to other objects</a:t>
            </a:r>
          </a:p>
          <a:p>
            <a:r>
              <a:rPr lang="en-US" dirty="0" smtClean="0"/>
              <a:t> </a:t>
            </a:r>
          </a:p>
          <a:p>
            <a:pPr lvl="0"/>
            <a:r>
              <a:rPr lang="en-US" dirty="0" smtClean="0"/>
              <a:t>Optional tabs which are user interface components to display the object data</a:t>
            </a:r>
          </a:p>
          <a:p>
            <a:endParaRPr lang="en-US" dirty="0"/>
          </a:p>
        </p:txBody>
      </p:sp>
      <p:sp>
        <p:nvSpPr>
          <p:cNvPr id="3" name="Title 2"/>
          <p:cNvSpPr>
            <a:spLocks noGrp="1"/>
          </p:cNvSpPr>
          <p:nvPr>
            <p:ph type="title"/>
          </p:nvPr>
        </p:nvSpPr>
        <p:spPr/>
        <p:txBody>
          <a:bodyPr/>
          <a:lstStyle/>
          <a:p>
            <a:r>
              <a:rPr lang="en-IN" dirty="0" smtClean="0"/>
              <a:t>Objects</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Apps in lightning</a:t>
            </a:r>
            <a:endParaRPr lang="en-US" dirty="0"/>
          </a:p>
        </p:txBody>
      </p:sp>
      <p:pic>
        <p:nvPicPr>
          <p:cNvPr id="43010" name="Picture 2"/>
          <p:cNvPicPr>
            <a:picLocks noGrp="1" noChangeAspect="1" noChangeArrowheads="1"/>
          </p:cNvPicPr>
          <p:nvPr>
            <p:ph idx="1"/>
          </p:nvPr>
        </p:nvPicPr>
        <p:blipFill>
          <a:blip r:embed="rId2"/>
          <a:srcRect/>
          <a:stretch>
            <a:fillRect/>
          </a:stretch>
        </p:blipFill>
        <p:spPr bwMode="auto">
          <a:xfrm>
            <a:off x="767408" y="1772816"/>
            <a:ext cx="9879013" cy="2353024"/>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smtClean="0"/>
              <a:t>Check your user profile and role in setup</a:t>
            </a:r>
          </a:p>
          <a:p>
            <a:r>
              <a:rPr lang="en-IN" dirty="0" smtClean="0"/>
              <a:t>Browse through the apps and tabs</a:t>
            </a:r>
          </a:p>
          <a:p>
            <a:r>
              <a:rPr lang="en-IN" dirty="0" smtClean="0"/>
              <a:t>Ensure you have access to classic and lightning interface</a:t>
            </a:r>
          </a:p>
          <a:p>
            <a:r>
              <a:rPr lang="en-IN" dirty="0" smtClean="0"/>
              <a:t>Setup company information .</a:t>
            </a:r>
          </a:p>
          <a:p>
            <a:r>
              <a:rPr lang="en-IN" dirty="0" smtClean="0"/>
              <a:t>Business hours ,holiday for response- will look at more detail in service cloud module</a:t>
            </a:r>
            <a:endParaRPr lang="en-US" dirty="0"/>
          </a:p>
        </p:txBody>
      </p:sp>
      <p:sp>
        <p:nvSpPr>
          <p:cNvPr id="3" name="Title 2"/>
          <p:cNvSpPr>
            <a:spLocks noGrp="1"/>
          </p:cNvSpPr>
          <p:nvPr>
            <p:ph type="title"/>
          </p:nvPr>
        </p:nvSpPr>
        <p:spPr/>
        <p:txBody>
          <a:bodyPr/>
          <a:lstStyle/>
          <a:p>
            <a:r>
              <a:rPr lang="en-IN" dirty="0" smtClean="0"/>
              <a:t>Basic Setup-Lab</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image7.png"/>
          <p:cNvPicPr>
            <a:picLocks noChangeAspect="1" noChangeArrowheads="1"/>
          </p:cNvPicPr>
          <p:nvPr/>
        </p:nvPicPr>
        <p:blipFill>
          <a:blip r:embed="rId2"/>
          <a:srcRect/>
          <a:stretch>
            <a:fillRect/>
          </a:stretch>
        </p:blipFill>
        <p:spPr bwMode="auto">
          <a:xfrm>
            <a:off x="0" y="6168182"/>
            <a:ext cx="12192000" cy="700980"/>
          </a:xfrm>
          <a:prstGeom prst="rect">
            <a:avLst/>
          </a:prstGeom>
          <a:noFill/>
          <a:ln w="12700">
            <a:noFill/>
            <a:miter lim="400000"/>
            <a:headEnd/>
            <a:tailEnd/>
          </a:ln>
        </p:spPr>
      </p:pic>
      <p:pic>
        <p:nvPicPr>
          <p:cNvPr id="3075" name="image8.png"/>
          <p:cNvPicPr>
            <a:picLocks noChangeAspect="1" noChangeArrowheads="1"/>
          </p:cNvPicPr>
          <p:nvPr/>
        </p:nvPicPr>
        <p:blipFill>
          <a:blip r:embed="rId3"/>
          <a:srcRect/>
          <a:stretch>
            <a:fillRect/>
          </a:stretch>
        </p:blipFill>
        <p:spPr bwMode="auto">
          <a:xfrm>
            <a:off x="0" y="1136303"/>
            <a:ext cx="12192000" cy="4186908"/>
          </a:xfrm>
          <a:prstGeom prst="rect">
            <a:avLst/>
          </a:prstGeom>
          <a:noFill/>
          <a:ln w="12700">
            <a:noFill/>
            <a:miter lim="400000"/>
            <a:headEnd/>
            <a:tailEnd/>
          </a:ln>
        </p:spPr>
      </p:pic>
      <p:sp>
        <p:nvSpPr>
          <p:cNvPr id="4" name="Title 1"/>
          <p:cNvSpPr>
            <a:spLocks noGrp="1"/>
          </p:cNvSpPr>
          <p:nvPr>
            <p:ph type="title"/>
          </p:nvPr>
        </p:nvSpPr>
        <p:spPr>
          <a:xfrm>
            <a:off x="609600" y="338328"/>
            <a:ext cx="10972800" cy="930432"/>
          </a:xfrm>
        </p:spPr>
        <p:txBody>
          <a:bodyPr/>
          <a:lstStyle/>
          <a:p>
            <a:r>
              <a:rPr lang="en-US" dirty="0" smtClean="0"/>
              <a:t> Technology change</a:t>
            </a:r>
            <a:endParaRPr lang="en-US" dirty="0"/>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Lab:Company</a:t>
            </a:r>
            <a:r>
              <a:rPr lang="en-IN" dirty="0" smtClean="0"/>
              <a:t> Profile Settings</a:t>
            </a:r>
            <a:endParaRPr lang="en-US" dirty="0"/>
          </a:p>
        </p:txBody>
      </p:sp>
      <p:pic>
        <p:nvPicPr>
          <p:cNvPr id="1026" name="Picture 2"/>
          <p:cNvPicPr>
            <a:picLocks noChangeAspect="1" noChangeArrowheads="1"/>
          </p:cNvPicPr>
          <p:nvPr/>
        </p:nvPicPr>
        <p:blipFill>
          <a:blip r:embed="rId2"/>
          <a:srcRect/>
          <a:stretch>
            <a:fillRect/>
          </a:stretch>
        </p:blipFill>
        <p:spPr bwMode="auto">
          <a:xfrm>
            <a:off x="623392" y="1700808"/>
            <a:ext cx="10534650" cy="4473327"/>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200" b="1" dirty="0" smtClean="0"/>
              <a:t>Default locale :</a:t>
            </a:r>
            <a:r>
              <a:rPr lang="en-US" sz="1200" dirty="0" smtClean="0"/>
              <a:t>The default locale setting affects the format of date, date/time, and number fields. </a:t>
            </a:r>
          </a:p>
          <a:p>
            <a:r>
              <a:rPr lang="en-US" sz="1200" dirty="0" smtClean="0"/>
              <a:t>For example, a given date in the English (United States) locale would appear as 07/27/2012 and in the English (United Kingdom) locale as 27/07/2012.</a:t>
            </a:r>
          </a:p>
          <a:p>
            <a:r>
              <a:rPr lang="en-US" sz="1200" dirty="0" smtClean="0"/>
              <a:t>However, individual users can set their own locale which will override the</a:t>
            </a:r>
          </a:p>
          <a:p>
            <a:endParaRPr lang="en-IN" sz="1200" dirty="0" smtClean="0"/>
          </a:p>
          <a:p>
            <a:r>
              <a:rPr lang="en-US" sz="1200" b="1" dirty="0" smtClean="0"/>
              <a:t>Default time zone</a:t>
            </a:r>
            <a:endParaRPr lang="en-US" sz="1200" dirty="0" smtClean="0"/>
          </a:p>
          <a:p>
            <a:r>
              <a:rPr lang="en-US" sz="1200" dirty="0" smtClean="0"/>
              <a:t>This is the primary time zone in which your organization is located. The head-office location, for example.. However, individual users can set their own time zone which will override the organization-wide setting. </a:t>
            </a:r>
          </a:p>
          <a:p>
            <a:r>
              <a:rPr lang="en-US" sz="1200" dirty="0" smtClean="0"/>
              <a:t>The </a:t>
            </a:r>
            <a:r>
              <a:rPr lang="en-US" sz="1200" b="1" dirty="0" smtClean="0"/>
              <a:t>Company Information</a:t>
            </a:r>
            <a:r>
              <a:rPr lang="en-US" sz="1200" dirty="0" smtClean="0"/>
              <a:t> page also displays all of the base licenses, active users, and feature licenses that have been purchased by your organization.</a:t>
            </a:r>
          </a:p>
          <a:p>
            <a:endParaRPr lang="en-US" sz="1200" dirty="0" smtClean="0"/>
          </a:p>
          <a:p>
            <a:endParaRPr lang="en-US" dirty="0"/>
          </a:p>
        </p:txBody>
      </p:sp>
      <p:sp>
        <p:nvSpPr>
          <p:cNvPr id="3" name="Title 2"/>
          <p:cNvSpPr>
            <a:spLocks noGrp="1"/>
          </p:cNvSpPr>
          <p:nvPr>
            <p:ph type="title"/>
          </p:nvPr>
        </p:nvSpPr>
        <p:spPr/>
        <p:txBody>
          <a:bodyPr/>
          <a:lstStyle/>
          <a:p>
            <a:r>
              <a:rPr lang="en-IN" dirty="0" smtClean="0"/>
              <a:t>Default Org settings</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4" name="Rectangle 3"/>
          <p:cNvSpPr/>
          <p:nvPr/>
        </p:nvSpPr>
        <p:spPr>
          <a:xfrm>
            <a:off x="1343472" y="2564904"/>
            <a:ext cx="10225136" cy="2677656"/>
          </a:xfrm>
          <a:prstGeom prst="rect">
            <a:avLst/>
          </a:prstGeom>
        </p:spPr>
        <p:txBody>
          <a:bodyPr wrap="square">
            <a:spAutoFit/>
          </a:bodyPr>
          <a:lstStyle/>
          <a:p>
            <a:r>
              <a:rPr lang="en-US" dirty="0" smtClean="0"/>
              <a:t>Locale: changes display of dates, times, numbers, First name, Last name, and addresses – for example, date (01-01-2016 </a:t>
            </a:r>
            <a:r>
              <a:rPr lang="en-US" dirty="0" err="1" smtClean="0"/>
              <a:t>vs</a:t>
            </a:r>
            <a:r>
              <a:rPr lang="en-US" dirty="0" smtClean="0"/>
              <a:t> January-01-2016), and number formatting…Locale is set in the company profile and user profile. User profile Locale Overrides Company Default.</a:t>
            </a:r>
          </a:p>
          <a:p>
            <a:r>
              <a:rPr lang="en-US" dirty="0" smtClean="0"/>
              <a:t>Language: determines which language translatable elements (UI, fields, etc.) are displayed in to the user. User profile Language Overrides Company Default Language.</a:t>
            </a:r>
          </a:p>
          <a:p>
            <a:r>
              <a:rPr lang="en-US" dirty="0" smtClean="0"/>
              <a:t>Time zone: determines the offset used to display time references in </a:t>
            </a:r>
            <a:r>
              <a:rPr lang="en-US" dirty="0" err="1" smtClean="0"/>
              <a:t>Salesforce</a:t>
            </a:r>
            <a:r>
              <a:rPr lang="en-US" dirty="0" smtClean="0"/>
              <a:t> (similar to changing the time zone on your computer). User profile </a:t>
            </a:r>
            <a:r>
              <a:rPr lang="en-US" dirty="0" err="1" smtClean="0"/>
              <a:t>Timezone</a:t>
            </a:r>
            <a:r>
              <a:rPr lang="en-US" dirty="0" smtClean="0"/>
              <a:t> Overrides Company Default </a:t>
            </a:r>
            <a:r>
              <a:rPr lang="en-US" dirty="0" err="1" smtClean="0"/>
              <a:t>Timezone</a:t>
            </a:r>
            <a:r>
              <a:rPr lang="en-US" dirty="0" smtClean="0"/>
              <a:t>.</a:t>
            </a:r>
          </a:p>
          <a:p>
            <a:r>
              <a:rPr lang="en-US" dirty="0" smtClean="0"/>
              <a:t>Currency locale: configured org-wide unless multiple currencies is enabled. Determines the formatting of currency fields, and used to determine currency conversion when multiple currencies is enabled.</a:t>
            </a:r>
          </a:p>
          <a:p>
            <a:r>
              <a:rPr lang="en-US" dirty="0" smtClean="0"/>
              <a:t>Currency controlled by this field, not the Locale one.</a:t>
            </a:r>
          </a:p>
          <a:p>
            <a:r>
              <a:rPr lang="en-US" dirty="0" smtClean="0"/>
              <a:t>Note: Time Zone, Locale and Language are set-up in the Company information and are available in a user My Settings page. The user settings override the company settings. Also, the user can setup his default currency in case Multi-currency enabled.</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2"/>
          <p:cNvPicPr>
            <a:picLocks noChangeAspect="1" noChangeArrowheads="1"/>
          </p:cNvPicPr>
          <p:nvPr/>
        </p:nvPicPr>
        <p:blipFill>
          <a:blip r:embed="rId2" cstate="print"/>
          <a:srcRect/>
          <a:stretch>
            <a:fillRect/>
          </a:stretch>
        </p:blipFill>
        <p:spPr bwMode="auto">
          <a:xfrm>
            <a:off x="0" y="663575"/>
            <a:ext cx="11784632" cy="5530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smtClean="0">
                <a:solidFill>
                  <a:schemeClr val="dk1"/>
                </a:solidFill>
                <a:latin typeface="Calibri"/>
                <a:ea typeface="Calibri"/>
                <a:cs typeface="Calibri"/>
                <a:sym typeface="Calibri"/>
              </a:rPr>
              <a:t>Key Benefits for Customers </a:t>
            </a:r>
            <a:endParaRPr sz="4400" b="0" i="0" u="none" strike="noStrike" cap="none" dirty="0">
              <a:solidFill>
                <a:schemeClr val="dk1"/>
              </a:solidFill>
              <a:latin typeface="Calibri"/>
              <a:ea typeface="Calibri"/>
              <a:cs typeface="Calibri"/>
              <a:sym typeface="Calibri"/>
            </a:endParaRPr>
          </a:p>
        </p:txBody>
      </p:sp>
      <p:pic>
        <p:nvPicPr>
          <p:cNvPr id="102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87488" y="2564904"/>
            <a:ext cx="9577064" cy="3476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2622090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hape 59"/>
          <p:cNvSpPr>
            <a:spLocks noChangeArrowheads="1"/>
          </p:cNvSpPr>
          <p:nvPr/>
        </p:nvSpPr>
        <p:spPr bwMode="auto">
          <a:xfrm>
            <a:off x="1774620" y="611011"/>
            <a:ext cx="6985676" cy="362869"/>
          </a:xfrm>
          <a:prstGeom prst="rect">
            <a:avLst/>
          </a:prstGeom>
          <a:noFill/>
          <a:ln w="12700">
            <a:noFill/>
            <a:miter lim="400000"/>
            <a:headEnd/>
            <a:tailEnd/>
          </a:ln>
        </p:spPr>
        <p:txBody>
          <a:bodyPr wrap="square" lIns="42520" tIns="42520" rIns="42520" bIns="42520" anchor="ctr">
            <a:spAutoFit/>
          </a:bodyPr>
          <a:lstStyle/>
          <a:p>
            <a:pPr algn="ctr" eaLnBrk="1" hangingPunct="1"/>
            <a:r>
              <a:rPr lang="en-US" sz="1800" b="1" dirty="0" err="1">
                <a:solidFill>
                  <a:srgbClr val="0069D9"/>
                </a:solidFill>
                <a:latin typeface="Helvetica" pitchFamily="34" charset="0"/>
                <a:cs typeface="Helvetica" pitchFamily="34" charset="0"/>
                <a:sym typeface="Helvetica" pitchFamily="34" charset="0"/>
              </a:rPr>
              <a:t>Salesforce</a:t>
            </a:r>
            <a:r>
              <a:rPr lang="en-US" sz="1800" b="1" dirty="0">
                <a:solidFill>
                  <a:srgbClr val="0069D9"/>
                </a:solidFill>
                <a:latin typeface="Helvetica" pitchFamily="34" charset="0"/>
                <a:cs typeface="Helvetica" pitchFamily="34" charset="0"/>
                <a:sym typeface="Helvetica" pitchFamily="34" charset="0"/>
              </a:rPr>
              <a:t> </a:t>
            </a:r>
            <a:r>
              <a:rPr lang="en-US" sz="1800" b="1" dirty="0" smtClean="0">
                <a:solidFill>
                  <a:srgbClr val="0069D9"/>
                </a:solidFill>
                <a:latin typeface="Helvetica" pitchFamily="34" charset="0"/>
                <a:cs typeface="Helvetica" pitchFamily="34" charset="0"/>
                <a:sym typeface="Helvetica" pitchFamily="34" charset="0"/>
              </a:rPr>
              <a:t>Applications Default Modules</a:t>
            </a:r>
            <a:endParaRPr lang="en-US" sz="1800" b="1" dirty="0">
              <a:solidFill>
                <a:srgbClr val="0069D9"/>
              </a:solidFill>
              <a:latin typeface="Helvetica" pitchFamily="34" charset="0"/>
              <a:cs typeface="Helvetica" pitchFamily="34" charset="0"/>
              <a:sym typeface="Helvetica" pitchFamily="34" charset="0"/>
            </a:endParaRPr>
          </a:p>
        </p:txBody>
      </p:sp>
      <p:pic>
        <p:nvPicPr>
          <p:cNvPr id="8195" name="image7.png"/>
          <p:cNvPicPr>
            <a:picLocks noChangeAspect="1" noChangeArrowheads="1"/>
          </p:cNvPicPr>
          <p:nvPr/>
        </p:nvPicPr>
        <p:blipFill>
          <a:blip r:embed="rId3"/>
          <a:srcRect/>
          <a:stretch>
            <a:fillRect/>
          </a:stretch>
        </p:blipFill>
        <p:spPr bwMode="auto">
          <a:xfrm>
            <a:off x="0" y="6168182"/>
            <a:ext cx="12192000" cy="700980"/>
          </a:xfrm>
          <a:prstGeom prst="rect">
            <a:avLst/>
          </a:prstGeom>
          <a:noFill/>
          <a:ln w="12700">
            <a:noFill/>
            <a:miter lim="400000"/>
            <a:headEnd/>
            <a:tailEnd/>
          </a:ln>
        </p:spPr>
      </p:pic>
      <p:grpSp>
        <p:nvGrpSpPr>
          <p:cNvPr id="2" name="Group 63"/>
          <p:cNvGrpSpPr>
            <a:grpSpLocks/>
          </p:cNvGrpSpPr>
          <p:nvPr/>
        </p:nvGrpSpPr>
        <p:grpSpPr bwMode="auto">
          <a:xfrm>
            <a:off x="1248669" y="5166805"/>
            <a:ext cx="10123289" cy="872034"/>
            <a:chOff x="0" y="-52581"/>
            <a:chExt cx="10798698" cy="1240225"/>
          </a:xfrm>
        </p:grpSpPr>
        <p:sp>
          <p:nvSpPr>
            <p:cNvPr id="61" name="Shape 61"/>
            <p:cNvSpPr/>
            <p:nvPr/>
          </p:nvSpPr>
          <p:spPr>
            <a:xfrm>
              <a:off x="0" y="0"/>
              <a:ext cx="10798698" cy="1135062"/>
            </a:xfrm>
            <a:prstGeom prst="roundRect">
              <a:avLst>
                <a:gd name="adj" fmla="val 16667"/>
              </a:avLst>
            </a:prstGeom>
            <a:blipFill rotWithShape="1">
              <a:blip r:embed="rId4" cstate="print"/>
              <a:srcRect/>
              <a:tile tx="0" ty="0" sx="100000" sy="100000" flip="none" algn="tl"/>
            </a:blipFill>
            <a:ln w="12700" cap="flat">
              <a:noFill/>
              <a:miter lim="400000"/>
            </a:ln>
            <a:effectLst>
              <a:outerShdw blurRad="38100" dist="25400" dir="5400000" rotWithShape="0">
                <a:srgbClr val="000000">
                  <a:alpha val="50000"/>
                </a:srgbClr>
              </a:outerShdw>
            </a:effectLst>
          </p:spPr>
          <p:txBody>
            <a:bodyPr lIns="0" tIns="0" rIns="0" bIns="0" anchor="ctr"/>
            <a:lstStyle/>
            <a:p>
              <a:pPr algn="ctr">
                <a:defRPr sz="6000">
                  <a:solidFill>
                    <a:srgbClr val="FFFFFF"/>
                  </a:solidFill>
                  <a:latin typeface="Tahoma"/>
                  <a:ea typeface="Tahoma"/>
                  <a:cs typeface="Tahoma"/>
                  <a:sym typeface="Tahoma"/>
                </a:defRPr>
              </a:pPr>
              <a:endParaRPr sz="5000" dirty="0">
                <a:solidFill>
                  <a:srgbClr val="FFFFFF"/>
                </a:solidFill>
                <a:latin typeface="Tahoma"/>
                <a:ea typeface="Tahoma"/>
                <a:cs typeface="Tahoma"/>
                <a:sym typeface="Tahoma"/>
              </a:endParaRPr>
            </a:p>
          </p:txBody>
        </p:sp>
        <p:sp>
          <p:nvSpPr>
            <p:cNvPr id="8213" name="Shape 62"/>
            <p:cNvSpPr>
              <a:spLocks noChangeArrowheads="1"/>
            </p:cNvSpPr>
            <p:nvPr/>
          </p:nvSpPr>
          <p:spPr bwMode="auto">
            <a:xfrm>
              <a:off x="55407" y="-52581"/>
              <a:ext cx="10687882" cy="1240225"/>
            </a:xfrm>
            <a:prstGeom prst="rect">
              <a:avLst/>
            </a:prstGeom>
            <a:noFill/>
            <a:ln w="12700">
              <a:noFill/>
              <a:miter lim="400000"/>
              <a:headEnd/>
              <a:tailEnd/>
            </a:ln>
          </p:spPr>
          <p:txBody>
            <a:bodyPr lIns="50800" tIns="50800" rIns="50800" bIns="50800" anchor="ctr">
              <a:spAutoFit/>
            </a:bodyPr>
            <a:lstStyle/>
            <a:p>
              <a:pPr algn="ctr" eaLnBrk="1" hangingPunct="1"/>
              <a:r>
                <a:rPr lang="en-US" sz="5000" dirty="0" err="1">
                  <a:solidFill>
                    <a:srgbClr val="FFFFFF"/>
                  </a:solidFill>
                  <a:latin typeface="Tahoma" pitchFamily="34" charset="0"/>
                  <a:cs typeface="Tahoma" pitchFamily="34" charset="0"/>
                  <a:sym typeface="Tahoma" pitchFamily="34" charset="0"/>
                </a:rPr>
                <a:t>Salesforce</a:t>
              </a:r>
              <a:endParaRPr lang="en-US" sz="5000" dirty="0">
                <a:solidFill>
                  <a:srgbClr val="FFFFFF"/>
                </a:solidFill>
                <a:latin typeface="Tahoma" pitchFamily="34" charset="0"/>
                <a:cs typeface="Tahoma" pitchFamily="34" charset="0"/>
                <a:sym typeface="Tahoma" pitchFamily="34" charset="0"/>
              </a:endParaRPr>
            </a:p>
          </p:txBody>
        </p:sp>
      </p:grpSp>
      <p:grpSp>
        <p:nvGrpSpPr>
          <p:cNvPr id="4" name="Group 69"/>
          <p:cNvGrpSpPr>
            <a:grpSpLocks/>
          </p:cNvGrpSpPr>
          <p:nvPr/>
        </p:nvGrpSpPr>
        <p:grpSpPr bwMode="auto">
          <a:xfrm>
            <a:off x="4210349" y="3512717"/>
            <a:ext cx="4176117" cy="1069330"/>
            <a:chOff x="0" y="0"/>
            <a:chExt cx="4454580" cy="1520128"/>
          </a:xfrm>
        </p:grpSpPr>
        <p:sp>
          <p:nvSpPr>
            <p:cNvPr id="67" name="Shape 67"/>
            <p:cNvSpPr/>
            <p:nvPr/>
          </p:nvSpPr>
          <p:spPr>
            <a:xfrm>
              <a:off x="0" y="0"/>
              <a:ext cx="4454580" cy="1520128"/>
            </a:xfrm>
            <a:prstGeom prst="roundRect">
              <a:avLst>
                <a:gd name="adj" fmla="val 16667"/>
              </a:avLst>
            </a:prstGeom>
            <a:solidFill>
              <a:srgbClr val="00882B"/>
            </a:solidFill>
            <a:ln w="38100" cap="flat">
              <a:solidFill>
                <a:srgbClr val="FFFFFF"/>
              </a:solidFill>
              <a:prstDash val="solid"/>
              <a:bevel/>
            </a:ln>
            <a:effectLst>
              <a:outerShdw blurRad="38100" dist="25400" dir="5400000" rotWithShape="0">
                <a:srgbClr val="000000">
                  <a:alpha val="50000"/>
                </a:srgbClr>
              </a:outerShdw>
            </a:effectLst>
          </p:spPr>
          <p:txBody>
            <a:bodyPr lIns="0" tIns="0" rIns="0" bIns="0" anchor="ctr"/>
            <a:lstStyle/>
            <a:p>
              <a:pPr algn="ctr">
                <a:defRPr sz="2400">
                  <a:solidFill>
                    <a:srgbClr val="FFFFFF"/>
                  </a:solidFill>
                </a:defRPr>
              </a:pPr>
              <a:endParaRPr sz="2000" dirty="0">
                <a:solidFill>
                  <a:srgbClr val="FFFFFF"/>
                </a:solidFill>
              </a:endParaRPr>
            </a:p>
          </p:txBody>
        </p:sp>
        <p:sp>
          <p:nvSpPr>
            <p:cNvPr id="8209" name="Shape 68"/>
            <p:cNvSpPr>
              <a:spLocks noChangeArrowheads="1"/>
            </p:cNvSpPr>
            <p:nvPr/>
          </p:nvSpPr>
          <p:spPr bwMode="auto">
            <a:xfrm>
              <a:off x="598475" y="439028"/>
              <a:ext cx="3027775" cy="583368"/>
            </a:xfrm>
            <a:prstGeom prst="rect">
              <a:avLst/>
            </a:prstGeom>
            <a:noFill/>
            <a:ln w="12700">
              <a:noFill/>
              <a:miter lim="400000"/>
              <a:headEnd/>
              <a:tailEnd/>
            </a:ln>
          </p:spPr>
          <p:txBody>
            <a:bodyPr lIns="50800" tIns="50800" rIns="50800" bIns="50800" anchor="ctr">
              <a:spAutoFit/>
            </a:bodyPr>
            <a:lstStyle/>
            <a:p>
              <a:pPr algn="ctr" eaLnBrk="1" hangingPunct="1"/>
              <a:r>
                <a:rPr lang="en-US" sz="2000" dirty="0">
                  <a:solidFill>
                    <a:srgbClr val="FFFFFF"/>
                  </a:solidFill>
                </a:rPr>
                <a:t>Custom Apps</a:t>
              </a:r>
            </a:p>
          </p:txBody>
        </p:sp>
      </p:grpSp>
      <p:grpSp>
        <p:nvGrpSpPr>
          <p:cNvPr id="5" name="Group 72"/>
          <p:cNvGrpSpPr>
            <a:grpSpLocks/>
          </p:cNvGrpSpPr>
          <p:nvPr/>
        </p:nvGrpSpPr>
        <p:grpSpPr bwMode="auto">
          <a:xfrm>
            <a:off x="8771930" y="3512717"/>
            <a:ext cx="2600028" cy="1069330"/>
            <a:chOff x="0" y="0"/>
            <a:chExt cx="2773089" cy="1520128"/>
          </a:xfrm>
        </p:grpSpPr>
        <p:sp>
          <p:nvSpPr>
            <p:cNvPr id="70" name="Shape 70"/>
            <p:cNvSpPr/>
            <p:nvPr/>
          </p:nvSpPr>
          <p:spPr>
            <a:xfrm>
              <a:off x="0" y="0"/>
              <a:ext cx="2773089" cy="1520128"/>
            </a:xfrm>
            <a:prstGeom prst="roundRect">
              <a:avLst>
                <a:gd name="adj" fmla="val 16667"/>
              </a:avLst>
            </a:prstGeom>
            <a:solidFill>
              <a:srgbClr val="00882B"/>
            </a:solidFill>
            <a:ln w="38100" cap="flat">
              <a:solidFill>
                <a:srgbClr val="FFFFFF"/>
              </a:solidFill>
              <a:prstDash val="solid"/>
              <a:bevel/>
            </a:ln>
            <a:effectLst>
              <a:outerShdw blurRad="38100" dist="25400" dir="5400000" rotWithShape="0">
                <a:srgbClr val="000000">
                  <a:alpha val="50000"/>
                </a:srgbClr>
              </a:outerShdw>
            </a:effectLst>
          </p:spPr>
          <p:txBody>
            <a:bodyPr lIns="0" tIns="0" rIns="0" bIns="0" anchor="ctr"/>
            <a:lstStyle/>
            <a:p>
              <a:pPr algn="ctr">
                <a:defRPr sz="2400">
                  <a:solidFill>
                    <a:srgbClr val="FFFFFF"/>
                  </a:solidFill>
                </a:defRPr>
              </a:pPr>
              <a:endParaRPr sz="2000" dirty="0">
                <a:solidFill>
                  <a:srgbClr val="FFFFFF"/>
                </a:solidFill>
              </a:endParaRPr>
            </a:p>
          </p:txBody>
        </p:sp>
        <p:sp>
          <p:nvSpPr>
            <p:cNvPr id="8207" name="Shape 71"/>
            <p:cNvSpPr>
              <a:spLocks noChangeArrowheads="1"/>
            </p:cNvSpPr>
            <p:nvPr/>
          </p:nvSpPr>
          <p:spPr bwMode="auto">
            <a:xfrm>
              <a:off x="202481" y="439028"/>
              <a:ext cx="2373270" cy="583368"/>
            </a:xfrm>
            <a:prstGeom prst="rect">
              <a:avLst/>
            </a:prstGeom>
            <a:noFill/>
            <a:ln w="12700">
              <a:noFill/>
              <a:miter lim="400000"/>
              <a:headEnd/>
              <a:tailEnd/>
            </a:ln>
          </p:spPr>
          <p:txBody>
            <a:bodyPr lIns="50800" tIns="50800" rIns="50800" bIns="50800" anchor="ctr">
              <a:spAutoFit/>
            </a:bodyPr>
            <a:lstStyle/>
            <a:p>
              <a:pPr algn="ctr" eaLnBrk="1" hangingPunct="1"/>
              <a:r>
                <a:rPr lang="en-US" sz="2000" dirty="0">
                  <a:solidFill>
                    <a:srgbClr val="FFFFFF"/>
                  </a:solidFill>
                </a:rPr>
                <a:t>App Exchange</a:t>
              </a:r>
            </a:p>
          </p:txBody>
        </p:sp>
      </p:grpSp>
      <p:grpSp>
        <p:nvGrpSpPr>
          <p:cNvPr id="6" name="Group 75"/>
          <p:cNvGrpSpPr>
            <a:grpSpLocks/>
          </p:cNvGrpSpPr>
          <p:nvPr/>
        </p:nvGrpSpPr>
        <p:grpSpPr bwMode="auto">
          <a:xfrm>
            <a:off x="1248669" y="1579439"/>
            <a:ext cx="2306836" cy="1087189"/>
            <a:chOff x="0" y="0"/>
            <a:chExt cx="2460163" cy="1546218"/>
          </a:xfrm>
        </p:grpSpPr>
        <p:sp>
          <p:nvSpPr>
            <p:cNvPr id="73" name="Shape 73"/>
            <p:cNvSpPr/>
            <p:nvPr/>
          </p:nvSpPr>
          <p:spPr>
            <a:xfrm>
              <a:off x="0" y="0"/>
              <a:ext cx="2460163" cy="1546218"/>
            </a:xfrm>
            <a:prstGeom prst="roundRect">
              <a:avLst>
                <a:gd name="adj" fmla="val 16667"/>
              </a:avLst>
            </a:prstGeom>
            <a:solidFill>
              <a:srgbClr val="0365C0"/>
            </a:solidFill>
            <a:ln w="38100" cap="flat">
              <a:solidFill>
                <a:srgbClr val="FFFFFF"/>
              </a:solidFill>
              <a:prstDash val="solid"/>
              <a:bevel/>
            </a:ln>
            <a:effectLst>
              <a:outerShdw blurRad="38100" dist="25400" dir="5400000" rotWithShape="0">
                <a:srgbClr val="000000">
                  <a:alpha val="50000"/>
                </a:srgbClr>
              </a:outerShdw>
            </a:effectLst>
          </p:spPr>
          <p:txBody>
            <a:bodyPr lIns="0" tIns="0" rIns="0" bIns="0" anchor="ctr"/>
            <a:lstStyle/>
            <a:p>
              <a:pPr algn="ctr">
                <a:defRPr sz="2400">
                  <a:solidFill>
                    <a:srgbClr val="FFFFFF"/>
                  </a:solidFill>
                </a:defRPr>
              </a:pPr>
              <a:endParaRPr sz="2000" dirty="0">
                <a:solidFill>
                  <a:srgbClr val="FFFFFF"/>
                </a:solidFill>
              </a:endParaRPr>
            </a:p>
          </p:txBody>
        </p:sp>
        <p:sp>
          <p:nvSpPr>
            <p:cNvPr id="8205" name="Shape 74"/>
            <p:cNvSpPr>
              <a:spLocks noChangeArrowheads="1"/>
            </p:cNvSpPr>
            <p:nvPr/>
          </p:nvSpPr>
          <p:spPr bwMode="auto">
            <a:xfrm>
              <a:off x="382636" y="428172"/>
              <a:ext cx="1856640" cy="583634"/>
            </a:xfrm>
            <a:prstGeom prst="rect">
              <a:avLst/>
            </a:prstGeom>
            <a:noFill/>
            <a:ln w="12700">
              <a:noFill/>
              <a:miter lim="400000"/>
              <a:headEnd/>
              <a:tailEnd/>
            </a:ln>
          </p:spPr>
          <p:txBody>
            <a:bodyPr lIns="50800" tIns="50800" rIns="50800" bIns="50800" anchor="ctr">
              <a:spAutoFit/>
            </a:bodyPr>
            <a:lstStyle/>
            <a:p>
              <a:pPr algn="ctr" eaLnBrk="1" hangingPunct="1"/>
              <a:r>
                <a:rPr lang="en-US" sz="2000" dirty="0">
                  <a:solidFill>
                    <a:srgbClr val="FFFFFF"/>
                  </a:solidFill>
                </a:rPr>
                <a:t>Sales Cloud</a:t>
              </a:r>
            </a:p>
          </p:txBody>
        </p:sp>
      </p:grpSp>
      <p:grpSp>
        <p:nvGrpSpPr>
          <p:cNvPr id="7" name="Group 78"/>
          <p:cNvGrpSpPr>
            <a:grpSpLocks/>
          </p:cNvGrpSpPr>
          <p:nvPr/>
        </p:nvGrpSpPr>
        <p:grpSpPr bwMode="auto">
          <a:xfrm>
            <a:off x="4210348" y="1579439"/>
            <a:ext cx="2571750" cy="1087189"/>
            <a:chOff x="0" y="0"/>
            <a:chExt cx="2742696" cy="1546218"/>
          </a:xfrm>
        </p:grpSpPr>
        <p:sp>
          <p:nvSpPr>
            <p:cNvPr id="76" name="Shape 76"/>
            <p:cNvSpPr/>
            <p:nvPr/>
          </p:nvSpPr>
          <p:spPr>
            <a:xfrm>
              <a:off x="0" y="0"/>
              <a:ext cx="2742696" cy="1546218"/>
            </a:xfrm>
            <a:prstGeom prst="roundRect">
              <a:avLst>
                <a:gd name="adj" fmla="val 16667"/>
              </a:avLst>
            </a:prstGeom>
            <a:solidFill>
              <a:srgbClr val="0365C0"/>
            </a:solidFill>
            <a:ln w="38100" cap="flat">
              <a:solidFill>
                <a:srgbClr val="FFFFFF"/>
              </a:solidFill>
              <a:prstDash val="solid"/>
              <a:bevel/>
            </a:ln>
            <a:effectLst>
              <a:outerShdw blurRad="38100" dist="25400" dir="5400000" rotWithShape="0">
                <a:srgbClr val="000000">
                  <a:alpha val="50000"/>
                </a:srgbClr>
              </a:outerShdw>
            </a:effectLst>
          </p:spPr>
          <p:txBody>
            <a:bodyPr lIns="0" tIns="0" rIns="0" bIns="0" anchor="ctr"/>
            <a:lstStyle/>
            <a:p>
              <a:pPr algn="ctr">
                <a:defRPr sz="2400">
                  <a:solidFill>
                    <a:srgbClr val="FFFFFF"/>
                  </a:solidFill>
                </a:defRPr>
              </a:pPr>
              <a:endParaRPr sz="2000" dirty="0">
                <a:solidFill>
                  <a:srgbClr val="FFFFFF"/>
                </a:solidFill>
              </a:endParaRPr>
            </a:p>
          </p:txBody>
        </p:sp>
        <p:sp>
          <p:nvSpPr>
            <p:cNvPr id="8203" name="Shape 77"/>
            <p:cNvSpPr>
              <a:spLocks noChangeArrowheads="1"/>
            </p:cNvSpPr>
            <p:nvPr/>
          </p:nvSpPr>
          <p:spPr bwMode="auto">
            <a:xfrm>
              <a:off x="349739" y="428172"/>
              <a:ext cx="2097424" cy="583634"/>
            </a:xfrm>
            <a:prstGeom prst="rect">
              <a:avLst/>
            </a:prstGeom>
            <a:noFill/>
            <a:ln w="12700">
              <a:noFill/>
              <a:miter lim="400000"/>
              <a:headEnd/>
              <a:tailEnd/>
            </a:ln>
          </p:spPr>
          <p:txBody>
            <a:bodyPr lIns="50800" tIns="50800" rIns="50800" bIns="50800" anchor="ctr">
              <a:spAutoFit/>
            </a:bodyPr>
            <a:lstStyle/>
            <a:p>
              <a:pPr algn="ctr" eaLnBrk="1" hangingPunct="1"/>
              <a:r>
                <a:rPr lang="en-US" sz="2000" dirty="0">
                  <a:solidFill>
                    <a:srgbClr val="FFFFFF"/>
                  </a:solidFill>
                </a:rPr>
                <a:t>Service Cloud</a:t>
              </a:r>
            </a:p>
          </p:txBody>
        </p:sp>
      </p:grpSp>
      <p:grpSp>
        <p:nvGrpSpPr>
          <p:cNvPr id="20" name="Group 78"/>
          <p:cNvGrpSpPr>
            <a:grpSpLocks/>
          </p:cNvGrpSpPr>
          <p:nvPr/>
        </p:nvGrpSpPr>
        <p:grpSpPr bwMode="auto">
          <a:xfrm>
            <a:off x="8184232" y="1340768"/>
            <a:ext cx="2571750" cy="1087189"/>
            <a:chOff x="0" y="0"/>
            <a:chExt cx="2742696" cy="1546218"/>
          </a:xfrm>
        </p:grpSpPr>
        <p:sp>
          <p:nvSpPr>
            <p:cNvPr id="21" name="Shape 76"/>
            <p:cNvSpPr/>
            <p:nvPr/>
          </p:nvSpPr>
          <p:spPr>
            <a:xfrm>
              <a:off x="0" y="0"/>
              <a:ext cx="2742696" cy="1546218"/>
            </a:xfrm>
            <a:prstGeom prst="roundRect">
              <a:avLst>
                <a:gd name="adj" fmla="val 16667"/>
              </a:avLst>
            </a:prstGeom>
            <a:solidFill>
              <a:srgbClr val="0365C0"/>
            </a:solidFill>
            <a:ln w="38100" cap="flat">
              <a:solidFill>
                <a:srgbClr val="FFFFFF"/>
              </a:solidFill>
              <a:prstDash val="solid"/>
              <a:bevel/>
            </a:ln>
            <a:effectLst>
              <a:outerShdw blurRad="38100" dist="25400" dir="5400000" rotWithShape="0">
                <a:srgbClr val="000000">
                  <a:alpha val="50000"/>
                </a:srgbClr>
              </a:outerShdw>
            </a:effectLst>
          </p:spPr>
          <p:txBody>
            <a:bodyPr lIns="0" tIns="0" rIns="0" bIns="0" anchor="ctr"/>
            <a:lstStyle/>
            <a:p>
              <a:pPr algn="ctr">
                <a:defRPr sz="2400">
                  <a:solidFill>
                    <a:srgbClr val="FFFFFF"/>
                  </a:solidFill>
                </a:defRPr>
              </a:pPr>
              <a:endParaRPr sz="2000" dirty="0">
                <a:solidFill>
                  <a:srgbClr val="FFFFFF"/>
                </a:solidFill>
              </a:endParaRPr>
            </a:p>
          </p:txBody>
        </p:sp>
        <p:sp>
          <p:nvSpPr>
            <p:cNvPr id="22" name="Shape 77"/>
            <p:cNvSpPr>
              <a:spLocks noChangeArrowheads="1"/>
            </p:cNvSpPr>
            <p:nvPr/>
          </p:nvSpPr>
          <p:spPr bwMode="auto">
            <a:xfrm>
              <a:off x="349739" y="428172"/>
              <a:ext cx="2097424" cy="583634"/>
            </a:xfrm>
            <a:prstGeom prst="rect">
              <a:avLst/>
            </a:prstGeom>
            <a:noFill/>
            <a:ln w="12700">
              <a:noFill/>
              <a:miter lim="400000"/>
              <a:headEnd/>
              <a:tailEnd/>
            </a:ln>
          </p:spPr>
          <p:txBody>
            <a:bodyPr lIns="50800" tIns="50800" rIns="50800" bIns="50800" anchor="ctr">
              <a:spAutoFit/>
            </a:bodyPr>
            <a:lstStyle/>
            <a:p>
              <a:pPr algn="ctr" eaLnBrk="1" hangingPunct="1"/>
              <a:r>
                <a:rPr lang="en-US" sz="2000" dirty="0" smtClean="0">
                  <a:solidFill>
                    <a:srgbClr val="FFFFFF"/>
                  </a:solidFill>
                </a:rPr>
                <a:t>Marketing Cloud</a:t>
              </a:r>
              <a:endParaRPr lang="en-US" sz="2000" dirty="0">
                <a:solidFill>
                  <a:srgbClr val="FFFFFF"/>
                </a:solidFill>
              </a:endParaRPr>
            </a:p>
          </p:txBody>
        </p:sp>
      </p:grpSp>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iterate>
                                    <p:tmAbs val="0"/>
                                  </p:iterate>
                                  <p:childTnLst>
                                    <p:set>
                                      <p:cBhvr>
                                        <p:cTn id="6" fill="hold"/>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32" fill="hold" grpId="0" nodeType="clickEffect">
                                  <p:stCondLst>
                                    <p:cond delay="0"/>
                                  </p:stCondLst>
                                  <p:iterate>
                                    <p:tmAbs val="0"/>
                                  </p:iterate>
                                  <p:childTnLst>
                                    <p:set>
                                      <p:cBhvr>
                                        <p:cTn id="12" fill="hold"/>
                                        <p:tgtEl>
                                          <p:spTgt spid="6"/>
                                        </p:tgtEl>
                                        <p:attrNameLst>
                                          <p:attrName>style.visibility</p:attrName>
                                        </p:attrNameLst>
                                      </p:cBhvr>
                                      <p:to>
                                        <p:strVal val="visible"/>
                                      </p:to>
                                    </p:set>
                                    <p:anim calcmode="lin" valueType="num">
                                      <p:cBhvr>
                                        <p:cTn id="13" dur="800" fill="hold"/>
                                        <p:tgtEl>
                                          <p:spTgt spid="6"/>
                                        </p:tgtEl>
                                        <p:attrNameLst>
                                          <p:attrName>ppt_w</p:attrName>
                                        </p:attrNameLst>
                                      </p:cBhvr>
                                      <p:tavLst>
                                        <p:tav tm="0">
                                          <p:val>
                                            <p:fltVal val="0"/>
                                          </p:val>
                                        </p:tav>
                                        <p:tav tm="100000">
                                          <p:val>
                                            <p:strVal val="#ppt_w"/>
                                          </p:val>
                                        </p:tav>
                                      </p:tavLst>
                                    </p:anim>
                                    <p:anim calcmode="lin" valueType="num">
                                      <p:cBhvr>
                                        <p:cTn id="14" dur="8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32" fill="hold" grpId="0" nodeType="clickEffect">
                                  <p:stCondLst>
                                    <p:cond delay="0"/>
                                  </p:stCondLst>
                                  <p:iterate>
                                    <p:tmAbs val="0"/>
                                  </p:iterate>
                                  <p:childTnLst>
                                    <p:set>
                                      <p:cBhvr>
                                        <p:cTn id="18" fill="hold"/>
                                        <p:tgtEl>
                                          <p:spTgt spid="7"/>
                                        </p:tgtEl>
                                        <p:attrNameLst>
                                          <p:attrName>style.visibility</p:attrName>
                                        </p:attrNameLst>
                                      </p:cBhvr>
                                      <p:to>
                                        <p:strVal val="visible"/>
                                      </p:to>
                                    </p:set>
                                    <p:anim calcmode="lin" valueType="num">
                                      <p:cBhvr>
                                        <p:cTn id="19" dur="800" fill="hold"/>
                                        <p:tgtEl>
                                          <p:spTgt spid="7"/>
                                        </p:tgtEl>
                                        <p:attrNameLst>
                                          <p:attrName>ppt_w</p:attrName>
                                        </p:attrNameLst>
                                      </p:cBhvr>
                                      <p:tavLst>
                                        <p:tav tm="0">
                                          <p:val>
                                            <p:fltVal val="0"/>
                                          </p:val>
                                        </p:tav>
                                        <p:tav tm="100000">
                                          <p:val>
                                            <p:strVal val="#ppt_w"/>
                                          </p:val>
                                        </p:tav>
                                      </p:tavLst>
                                    </p:anim>
                                    <p:anim calcmode="lin" valueType="num">
                                      <p:cBhvr>
                                        <p:cTn id="20" dur="800" fill="hold"/>
                                        <p:tgtEl>
                                          <p:spTgt spid="7"/>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32" fill="hold" grpId="0" nodeType="clickEffect">
                                  <p:stCondLst>
                                    <p:cond delay="0"/>
                                  </p:stCondLst>
                                  <p:iterate>
                                    <p:tmAbs val="0"/>
                                  </p:iterate>
                                  <p:childTnLst>
                                    <p:set>
                                      <p:cBhvr>
                                        <p:cTn id="24" fill="hold"/>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fltVal val="0"/>
                                          </p:val>
                                        </p:tav>
                                        <p:tav tm="100000">
                                          <p:val>
                                            <p:strVal val="#ppt_w"/>
                                          </p:val>
                                        </p:tav>
                                      </p:tavLst>
                                    </p:anim>
                                    <p:anim calcmode="lin" valueType="num">
                                      <p:cBhvr>
                                        <p:cTn id="26" dur="10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32" fill="hold" grpId="0" nodeType="clickEffect">
                                  <p:stCondLst>
                                    <p:cond delay="0"/>
                                  </p:stCondLst>
                                  <p:iterate>
                                    <p:tmAbs val="0"/>
                                  </p:iterate>
                                  <p:childTnLst>
                                    <p:set>
                                      <p:cBhvr>
                                        <p:cTn id="30" fill="hold"/>
                                        <p:tgtEl>
                                          <p:spTgt spid="5"/>
                                        </p:tgtEl>
                                        <p:attrNameLst>
                                          <p:attrName>style.visibility</p:attrName>
                                        </p:attrNameLst>
                                      </p:cBhvr>
                                      <p:to>
                                        <p:strVal val="visible"/>
                                      </p:to>
                                    </p:set>
                                    <p:anim calcmode="lin" valueType="num">
                                      <p:cBhvr>
                                        <p:cTn id="31" dur="1000" fill="hold"/>
                                        <p:tgtEl>
                                          <p:spTgt spid="5"/>
                                        </p:tgtEl>
                                        <p:attrNameLst>
                                          <p:attrName>ppt_w</p:attrName>
                                        </p:attrNameLst>
                                      </p:cBhvr>
                                      <p:tavLst>
                                        <p:tav tm="0">
                                          <p:val>
                                            <p:fltVal val="0"/>
                                          </p:val>
                                        </p:tav>
                                        <p:tav tm="100000">
                                          <p:val>
                                            <p:strVal val="#ppt_w"/>
                                          </p:val>
                                        </p:tav>
                                      </p:tavLst>
                                    </p:anim>
                                    <p:anim calcmode="lin" valueType="num">
                                      <p:cBhvr>
                                        <p:cTn id="32" dur="1000" fill="hold"/>
                                        <p:tgtEl>
                                          <p:spTgt spid="5"/>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32" fill="hold" grpId="0" nodeType="clickEffect">
                                  <p:stCondLst>
                                    <p:cond delay="0"/>
                                  </p:stCondLst>
                                  <p:iterate>
                                    <p:tmAbs val="0"/>
                                  </p:iterate>
                                  <p:childTnLst>
                                    <p:set>
                                      <p:cBhvr>
                                        <p:cTn id="36" fill="hold"/>
                                        <p:tgtEl>
                                          <p:spTgt spid="20"/>
                                        </p:tgtEl>
                                        <p:attrNameLst>
                                          <p:attrName>style.visibility</p:attrName>
                                        </p:attrNameLst>
                                      </p:cBhvr>
                                      <p:to>
                                        <p:strVal val="visible"/>
                                      </p:to>
                                    </p:set>
                                    <p:anim calcmode="lin" valueType="num">
                                      <p:cBhvr>
                                        <p:cTn id="37" dur="800" fill="hold"/>
                                        <p:tgtEl>
                                          <p:spTgt spid="20"/>
                                        </p:tgtEl>
                                        <p:attrNameLst>
                                          <p:attrName>ppt_w</p:attrName>
                                        </p:attrNameLst>
                                      </p:cBhvr>
                                      <p:tavLst>
                                        <p:tav tm="0">
                                          <p:val>
                                            <p:fltVal val="0"/>
                                          </p:val>
                                        </p:tav>
                                        <p:tav tm="100000">
                                          <p:val>
                                            <p:strVal val="#ppt_w"/>
                                          </p:val>
                                        </p:tav>
                                      </p:tavLst>
                                    </p:anim>
                                    <p:anim calcmode="lin" valueType="num">
                                      <p:cBhvr>
                                        <p:cTn id="38" dur="8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4" grpId="0" animBg="1" advAuto="0"/>
      <p:bldP spid="5" grpId="0" animBg="1" advAuto="0"/>
      <p:bldP spid="6" grpId="0" animBg="1" advAuto="0"/>
      <p:bldP spid="7" grpId="0" animBg="1" advAuto="0"/>
      <p:bldP spid="20"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695400" y="1772816"/>
            <a:ext cx="10153128" cy="4559006"/>
          </a:xfrm>
          <a:prstGeom prst="rect">
            <a:avLst/>
          </a:prstGeom>
          <a:noFill/>
          <a:ln w="9525">
            <a:noFill/>
            <a:miter lim="800000"/>
            <a:headEnd/>
            <a:tailEnd/>
          </a:ln>
          <a:effectLst/>
        </p:spPr>
      </p:pic>
      <p:sp>
        <p:nvSpPr>
          <p:cNvPr id="3" name="Rectangle 2"/>
          <p:cNvSpPr/>
          <p:nvPr/>
        </p:nvSpPr>
        <p:spPr>
          <a:xfrm>
            <a:off x="911424" y="548680"/>
            <a:ext cx="9649072"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Create your developer org and Login</a:t>
            </a:r>
            <a:endParaRPr lang="en-US" sz="2400" dirty="0"/>
          </a:p>
        </p:txBody>
      </p:sp>
    </p:spTree>
    <p:extLst>
      <p:ext uri="{BB962C8B-B14F-4D97-AF65-F5344CB8AC3E}">
        <p14:creationId xmlns="" xmlns:p14="http://schemas.microsoft.com/office/powerpoint/2010/main" val="7595098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image14.png"/>
          <p:cNvPicPr>
            <a:picLocks noChangeAspect="1" noChangeArrowheads="1"/>
          </p:cNvPicPr>
          <p:nvPr/>
        </p:nvPicPr>
        <p:blipFill>
          <a:blip r:embed="rId2"/>
          <a:srcRect/>
          <a:stretch>
            <a:fillRect/>
          </a:stretch>
        </p:blipFill>
        <p:spPr bwMode="auto">
          <a:xfrm>
            <a:off x="1278434" y="1328291"/>
            <a:ext cx="10179844" cy="5199311"/>
          </a:xfrm>
          <a:prstGeom prst="rect">
            <a:avLst/>
          </a:prstGeom>
          <a:noFill/>
          <a:ln w="12700">
            <a:noFill/>
            <a:miter lim="400000"/>
            <a:headEnd/>
            <a:tailEnd/>
          </a:ln>
        </p:spPr>
      </p:pic>
      <p:pic>
        <p:nvPicPr>
          <p:cNvPr id="14339" name="image7.png"/>
          <p:cNvPicPr>
            <a:picLocks noChangeAspect="1" noChangeArrowheads="1"/>
          </p:cNvPicPr>
          <p:nvPr/>
        </p:nvPicPr>
        <p:blipFill>
          <a:blip r:embed="rId3"/>
          <a:srcRect/>
          <a:stretch>
            <a:fillRect/>
          </a:stretch>
        </p:blipFill>
        <p:spPr bwMode="auto">
          <a:xfrm>
            <a:off x="0" y="6168182"/>
            <a:ext cx="12192000" cy="700980"/>
          </a:xfrm>
          <a:prstGeom prst="rect">
            <a:avLst/>
          </a:prstGeom>
          <a:noFill/>
          <a:ln w="12700">
            <a:noFill/>
            <a:miter lim="400000"/>
            <a:headEnd/>
            <a:tailEnd/>
          </a:ln>
        </p:spPr>
      </p:pic>
      <p:sp>
        <p:nvSpPr>
          <p:cNvPr id="14340" name="Shape 100"/>
          <p:cNvSpPr>
            <a:spLocks noChangeArrowheads="1"/>
          </p:cNvSpPr>
          <p:nvPr/>
        </p:nvSpPr>
        <p:spPr bwMode="auto">
          <a:xfrm>
            <a:off x="1010016" y="349406"/>
            <a:ext cx="959508" cy="301314"/>
          </a:xfrm>
          <a:prstGeom prst="rect">
            <a:avLst/>
          </a:prstGeom>
          <a:noFill/>
          <a:ln w="12700">
            <a:noFill/>
            <a:miter lim="400000"/>
            <a:headEnd/>
            <a:tailEnd/>
          </a:ln>
        </p:spPr>
        <p:txBody>
          <a:bodyPr wrap="none" lIns="42520" tIns="42520" rIns="42520" bIns="42520" anchor="ctr">
            <a:spAutoFit/>
          </a:bodyPr>
          <a:lstStyle/>
          <a:p>
            <a:pPr algn="ctr" eaLnBrk="1" hangingPunct="1"/>
            <a:r>
              <a:rPr lang="en-US" b="1">
                <a:solidFill>
                  <a:srgbClr val="0069D9"/>
                </a:solidFill>
                <a:latin typeface="Helvetica" pitchFamily="34" charset="0"/>
                <a:cs typeface="Helvetica" pitchFamily="34" charset="0"/>
                <a:sym typeface="Helvetica" pitchFamily="34" charset="0"/>
              </a:rPr>
              <a:t>Must have</a:t>
            </a:r>
          </a:p>
        </p:txBody>
      </p:sp>
      <p:sp>
        <p:nvSpPr>
          <p:cNvPr id="14341" name="Shape 101"/>
          <p:cNvSpPr>
            <a:spLocks noChangeArrowheads="1"/>
          </p:cNvSpPr>
          <p:nvPr/>
        </p:nvSpPr>
        <p:spPr bwMode="auto">
          <a:xfrm>
            <a:off x="4808213" y="947695"/>
            <a:ext cx="2661896" cy="301314"/>
          </a:xfrm>
          <a:prstGeom prst="rect">
            <a:avLst/>
          </a:prstGeom>
          <a:noFill/>
          <a:ln w="12700">
            <a:noFill/>
            <a:miter lim="400000"/>
            <a:headEnd/>
            <a:tailEnd/>
          </a:ln>
        </p:spPr>
        <p:txBody>
          <a:bodyPr wrap="none" lIns="42520" tIns="42520" rIns="42520" bIns="42520" anchor="ctr">
            <a:spAutoFit/>
          </a:bodyPr>
          <a:lstStyle/>
          <a:p>
            <a:pPr algn="ctr" eaLnBrk="1" hangingPunct="1"/>
            <a:r>
              <a:rPr lang="en-US">
                <a:solidFill>
                  <a:srgbClr val="000000"/>
                </a:solidFill>
              </a:rPr>
              <a:t>https://developer.salesforce.com</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Navigating the SALESFORCE APP</a:t>
            </a:r>
            <a:endParaRPr lang="en-US" dirty="0"/>
          </a:p>
        </p:txBody>
      </p:sp>
      <p:sp>
        <p:nvSpPr>
          <p:cNvPr id="3" name="Text Placeholder 2"/>
          <p:cNvSpPr>
            <a:spLocks noGrp="1"/>
          </p:cNvSpPr>
          <p:nvPr>
            <p:ph type="body" idx="1"/>
          </p:nvPr>
        </p:nvSpPr>
        <p:spPr/>
        <p:txBody>
          <a:bodyPr/>
          <a:lstStyle/>
          <a:p>
            <a:r>
              <a:rPr lang="en-IN" dirty="0" smtClean="0"/>
              <a:t>Enable lightning experience for all users</a:t>
            </a:r>
          </a:p>
          <a:p>
            <a:r>
              <a:rPr lang="en-IN" dirty="0" smtClean="0"/>
              <a:t>Check OOB APPS available like sales/service</a:t>
            </a:r>
          </a:p>
          <a:p>
            <a:r>
              <a:rPr lang="en-IN" dirty="0" smtClean="0"/>
              <a:t>Check the Lead/accounts/Contacts tab. etc</a:t>
            </a:r>
          </a:p>
          <a:p>
            <a:r>
              <a:rPr lang="en-IN" dirty="0" smtClean="0"/>
              <a:t>Create few records for leads ,contacts</a:t>
            </a:r>
          </a:p>
          <a:p>
            <a:r>
              <a:rPr lang="en-IN" dirty="0" smtClean="0"/>
              <a:t>Navigate to Service App</a:t>
            </a:r>
          </a:p>
          <a:p>
            <a:r>
              <a:rPr lang="en-IN" dirty="0" smtClean="0"/>
              <a:t>Check the Cases /Contacts tabs</a:t>
            </a:r>
          </a:p>
          <a:p>
            <a:r>
              <a:rPr lang="en-IN" dirty="0" smtClean="0"/>
              <a:t>See the basic relationship between Accounts contacts</a:t>
            </a:r>
          </a:p>
          <a:p>
            <a:endParaRPr lang="en-US" dirty="0"/>
          </a:p>
        </p:txBody>
      </p:sp>
    </p:spTree>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1864</TotalTime>
  <Words>686</Words>
  <Application>Microsoft Office PowerPoint</Application>
  <PresentationFormat>Custom</PresentationFormat>
  <Paragraphs>146</Paragraphs>
  <Slides>32</Slides>
  <Notes>4</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Waveform</vt:lpstr>
      <vt:lpstr>Salesforce BootCamp</vt:lpstr>
      <vt:lpstr>Agenda</vt:lpstr>
      <vt:lpstr> Technology change</vt:lpstr>
      <vt:lpstr>Slide 4</vt:lpstr>
      <vt:lpstr>Key Benefits for Customers </vt:lpstr>
      <vt:lpstr>Slide 6</vt:lpstr>
      <vt:lpstr>Slide 7</vt:lpstr>
      <vt:lpstr>Slide 8</vt:lpstr>
      <vt:lpstr>Navigating the SALESFORCE APP</vt:lpstr>
      <vt:lpstr>Standard database tables (sobjects) which are part of salesforce application by default</vt:lpstr>
      <vt:lpstr>Key Tables(SOBJECTS) in salesforce</vt:lpstr>
      <vt:lpstr>Main OOB entities in salesforce</vt:lpstr>
      <vt:lpstr>View the object configuration</vt:lpstr>
      <vt:lpstr>Slide 14</vt:lpstr>
      <vt:lpstr>Slide 15</vt:lpstr>
      <vt:lpstr>Salesforce  Licenses</vt:lpstr>
      <vt:lpstr>Sandboxes in salesforce</vt:lpstr>
      <vt:lpstr>Key for developers: Click vs Code</vt:lpstr>
      <vt:lpstr>Slide 19</vt:lpstr>
      <vt:lpstr>Slide 20</vt:lpstr>
      <vt:lpstr>Main Parts of an salesforce application</vt:lpstr>
      <vt:lpstr>Apps </vt:lpstr>
      <vt:lpstr>APPS</vt:lpstr>
      <vt:lpstr>Tabs </vt:lpstr>
      <vt:lpstr>Tabs</vt:lpstr>
      <vt:lpstr>Type of Objects</vt:lpstr>
      <vt:lpstr>Objects</vt:lpstr>
      <vt:lpstr>Apps in lightning</vt:lpstr>
      <vt:lpstr>Basic Setup-Lab</vt:lpstr>
      <vt:lpstr>Lab:Company Profile Settings</vt:lpstr>
      <vt:lpstr>Default Org settings</vt:lpstr>
      <vt:lpstr>Slide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HP</cp:lastModifiedBy>
  <cp:revision>84</cp:revision>
  <dcterms:modified xsi:type="dcterms:W3CDTF">2019-07-28T15:22:07Z</dcterms:modified>
</cp:coreProperties>
</file>